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29A1BA-F388-4A09-9C11-520D881D2F25}" type="doc">
      <dgm:prSet loTypeId="urn:microsoft.com/office/officeart/2005/8/layout/list1" loCatId="list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ru-RU"/>
        </a:p>
      </dgm:t>
    </dgm:pt>
    <dgm:pt modelId="{2EFD1C8D-3D57-469A-83AD-4C77B8ED1899}">
      <dgm:prSet custT="1"/>
      <dgm:spPr/>
      <dgm:t>
        <a:bodyPr/>
        <a:lstStyle/>
        <a:p>
          <a:pPr rtl="0"/>
          <a:r>
            <a:rPr lang="ru-RU" sz="2400" b="1" kern="1600" baseline="0" dirty="0" smtClean="0">
              <a:solidFill>
                <a:schemeClr val="accent5">
                  <a:lumMod val="75000"/>
                </a:schemeClr>
              </a:solidFill>
            </a:rPr>
            <a:t>Сюжетные игры</a:t>
          </a:r>
          <a:endParaRPr lang="ru-RU" sz="2400" b="1" kern="1600" baseline="0" dirty="0">
            <a:solidFill>
              <a:schemeClr val="accent5">
                <a:lumMod val="75000"/>
              </a:schemeClr>
            </a:solidFill>
          </a:endParaRPr>
        </a:p>
      </dgm:t>
    </dgm:pt>
    <dgm:pt modelId="{72FDF372-0E5C-488B-A28B-8D45AACF59F8}" type="parTrans" cxnId="{6BB2FE6E-7665-4402-B7A6-5007A4C8A8C0}">
      <dgm:prSet/>
      <dgm:spPr/>
      <dgm:t>
        <a:bodyPr/>
        <a:lstStyle/>
        <a:p>
          <a:endParaRPr lang="ru-RU"/>
        </a:p>
      </dgm:t>
    </dgm:pt>
    <dgm:pt modelId="{4FCB00D9-8D31-477D-A079-039BD7C42E43}" type="sibTrans" cxnId="{6BB2FE6E-7665-4402-B7A6-5007A4C8A8C0}">
      <dgm:prSet/>
      <dgm:spPr/>
      <dgm:t>
        <a:bodyPr/>
        <a:lstStyle/>
        <a:p>
          <a:endParaRPr lang="ru-RU"/>
        </a:p>
      </dgm:t>
    </dgm:pt>
    <dgm:pt modelId="{2CCFA036-52F5-4D41-B249-3DA9BB0BDD14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chemeClr val="accent5">
                  <a:lumMod val="75000"/>
                </a:schemeClr>
              </a:solidFill>
            </a:rPr>
            <a:t>Дидактические игры</a:t>
          </a:r>
          <a:endParaRPr lang="ru-RU" sz="2400" b="1" baseline="0" dirty="0">
            <a:solidFill>
              <a:schemeClr val="accent5">
                <a:lumMod val="75000"/>
              </a:schemeClr>
            </a:solidFill>
          </a:endParaRPr>
        </a:p>
      </dgm:t>
    </dgm:pt>
    <dgm:pt modelId="{6ED713A0-DD0B-416A-BD22-17CB6E9AD77F}" type="parTrans" cxnId="{93C88612-570B-4E7C-A7AD-DA8E5156A934}">
      <dgm:prSet/>
      <dgm:spPr/>
      <dgm:t>
        <a:bodyPr/>
        <a:lstStyle/>
        <a:p>
          <a:endParaRPr lang="ru-RU"/>
        </a:p>
      </dgm:t>
    </dgm:pt>
    <dgm:pt modelId="{89F5EE4E-3320-4290-A2AC-0FDA7725E2AB}" type="sibTrans" cxnId="{93C88612-570B-4E7C-A7AD-DA8E5156A934}">
      <dgm:prSet/>
      <dgm:spPr/>
      <dgm:t>
        <a:bodyPr/>
        <a:lstStyle/>
        <a:p>
          <a:endParaRPr lang="ru-RU"/>
        </a:p>
      </dgm:t>
    </dgm:pt>
    <dgm:pt modelId="{35A15223-942B-4F93-9ECE-3082590CEB02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chemeClr val="accent5">
                  <a:lumMod val="75000"/>
                </a:schemeClr>
              </a:solidFill>
            </a:rPr>
            <a:t>Эмоциональные игры</a:t>
          </a:r>
          <a:endParaRPr lang="ru-RU" sz="2400" b="1" baseline="0" dirty="0">
            <a:solidFill>
              <a:schemeClr val="accent5">
                <a:lumMod val="75000"/>
              </a:schemeClr>
            </a:solidFill>
          </a:endParaRPr>
        </a:p>
      </dgm:t>
    </dgm:pt>
    <dgm:pt modelId="{A75EC01A-325C-4AC8-98C8-F4F073EA03EA}" type="parTrans" cxnId="{00E36D6B-34ED-467C-B06A-518534EF1185}">
      <dgm:prSet/>
      <dgm:spPr/>
      <dgm:t>
        <a:bodyPr/>
        <a:lstStyle/>
        <a:p>
          <a:endParaRPr lang="ru-RU"/>
        </a:p>
      </dgm:t>
    </dgm:pt>
    <dgm:pt modelId="{CCE469E0-DDA7-4E1D-BCD4-98B1580FAE7A}" type="sibTrans" cxnId="{00E36D6B-34ED-467C-B06A-518534EF1185}">
      <dgm:prSet/>
      <dgm:spPr/>
      <dgm:t>
        <a:bodyPr/>
        <a:lstStyle/>
        <a:p>
          <a:endParaRPr lang="ru-RU"/>
        </a:p>
      </dgm:t>
    </dgm:pt>
    <dgm:pt modelId="{A8EAD766-D7CA-4426-9CBA-B121D650A1AA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chemeClr val="accent5">
                  <a:lumMod val="75000"/>
                </a:schemeClr>
              </a:solidFill>
            </a:rPr>
            <a:t>Подвижные игры</a:t>
          </a:r>
          <a:endParaRPr lang="ru-RU" sz="2400" b="1" baseline="0" dirty="0">
            <a:solidFill>
              <a:schemeClr val="accent5">
                <a:lumMod val="75000"/>
              </a:schemeClr>
            </a:solidFill>
          </a:endParaRPr>
        </a:p>
      </dgm:t>
    </dgm:pt>
    <dgm:pt modelId="{B59BE625-9941-4362-83F2-DC799E1667DD}" type="parTrans" cxnId="{5D052ED9-EB5B-4EB8-B68F-74D639FC6A24}">
      <dgm:prSet/>
      <dgm:spPr/>
      <dgm:t>
        <a:bodyPr/>
        <a:lstStyle/>
        <a:p>
          <a:endParaRPr lang="ru-RU"/>
        </a:p>
      </dgm:t>
    </dgm:pt>
    <dgm:pt modelId="{8939E9C3-05A2-4D1D-B1F5-9908F04CC940}" type="sibTrans" cxnId="{5D052ED9-EB5B-4EB8-B68F-74D639FC6A24}">
      <dgm:prSet/>
      <dgm:spPr/>
      <dgm:t>
        <a:bodyPr/>
        <a:lstStyle/>
        <a:p>
          <a:endParaRPr lang="ru-RU"/>
        </a:p>
      </dgm:t>
    </dgm:pt>
    <dgm:pt modelId="{E213CFD2-AD3F-4F13-97A9-EE2F7069CCCE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chemeClr val="accent5">
                  <a:lumMod val="75000"/>
                </a:schemeClr>
              </a:solidFill>
            </a:rPr>
            <a:t>Настольные игры</a:t>
          </a:r>
          <a:endParaRPr lang="ru-RU" sz="2400" b="1" baseline="0" dirty="0">
            <a:solidFill>
              <a:schemeClr val="accent5">
                <a:lumMod val="75000"/>
              </a:schemeClr>
            </a:solidFill>
          </a:endParaRPr>
        </a:p>
      </dgm:t>
    </dgm:pt>
    <dgm:pt modelId="{FE90322D-4218-4908-8F94-C456BBA75019}" type="parTrans" cxnId="{E600CC2A-4F2B-4B00-A656-D90E2B980F5E}">
      <dgm:prSet/>
      <dgm:spPr/>
      <dgm:t>
        <a:bodyPr/>
        <a:lstStyle/>
        <a:p>
          <a:endParaRPr lang="ru-RU"/>
        </a:p>
      </dgm:t>
    </dgm:pt>
    <dgm:pt modelId="{09A4998C-55F0-4213-95F6-7ACFE4F36AF7}" type="sibTrans" cxnId="{E600CC2A-4F2B-4B00-A656-D90E2B980F5E}">
      <dgm:prSet/>
      <dgm:spPr/>
      <dgm:t>
        <a:bodyPr/>
        <a:lstStyle/>
        <a:p>
          <a:endParaRPr lang="ru-RU"/>
        </a:p>
      </dgm:t>
    </dgm:pt>
    <dgm:pt modelId="{05D0D384-6E99-4C03-8B93-89196E804DC8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chemeClr val="accent5">
                  <a:lumMod val="75000"/>
                </a:schemeClr>
              </a:solidFill>
            </a:rPr>
            <a:t>Игры-драматизации</a:t>
          </a:r>
          <a:endParaRPr lang="ru-RU" sz="2400" b="1" baseline="0" dirty="0">
            <a:solidFill>
              <a:schemeClr val="accent5">
                <a:lumMod val="75000"/>
              </a:schemeClr>
            </a:solidFill>
          </a:endParaRPr>
        </a:p>
      </dgm:t>
    </dgm:pt>
    <dgm:pt modelId="{2C237ECA-FFD3-4F6C-9973-BC104538AC9E}" type="parTrans" cxnId="{0A19C9BF-C8B0-4BB6-92E5-02DD0A11B0FC}">
      <dgm:prSet/>
      <dgm:spPr/>
      <dgm:t>
        <a:bodyPr/>
        <a:lstStyle/>
        <a:p>
          <a:endParaRPr lang="ru-RU"/>
        </a:p>
      </dgm:t>
    </dgm:pt>
    <dgm:pt modelId="{BE9D033A-E5B4-4BAD-A405-DB7196B13912}" type="sibTrans" cxnId="{0A19C9BF-C8B0-4BB6-92E5-02DD0A11B0FC}">
      <dgm:prSet/>
      <dgm:spPr/>
      <dgm:t>
        <a:bodyPr/>
        <a:lstStyle/>
        <a:p>
          <a:endParaRPr lang="ru-RU"/>
        </a:p>
      </dgm:t>
    </dgm:pt>
    <dgm:pt modelId="{A54575D6-884D-4893-9471-B7E2D54360B5}">
      <dgm:prSet custT="1"/>
      <dgm:spPr/>
      <dgm:t>
        <a:bodyPr/>
        <a:lstStyle/>
        <a:p>
          <a:pPr rtl="0"/>
          <a:r>
            <a:rPr lang="ru-RU" sz="2400" b="1" baseline="0" dirty="0" smtClean="0">
              <a:solidFill>
                <a:schemeClr val="accent5">
                  <a:lumMod val="75000"/>
                </a:schemeClr>
              </a:solidFill>
            </a:rPr>
            <a:t>Игры-фантазии</a:t>
          </a:r>
          <a:endParaRPr lang="ru-RU" sz="2400" b="1" baseline="0" dirty="0">
            <a:solidFill>
              <a:schemeClr val="accent5">
                <a:lumMod val="75000"/>
              </a:schemeClr>
            </a:solidFill>
          </a:endParaRPr>
        </a:p>
      </dgm:t>
    </dgm:pt>
    <dgm:pt modelId="{520FD9AF-B2D8-4E1F-A1DA-DA815B38BF72}" type="parTrans" cxnId="{767B32D4-BE8B-42C0-8746-473BAA0D08E0}">
      <dgm:prSet/>
      <dgm:spPr/>
      <dgm:t>
        <a:bodyPr/>
        <a:lstStyle/>
        <a:p>
          <a:endParaRPr lang="ru-RU"/>
        </a:p>
      </dgm:t>
    </dgm:pt>
    <dgm:pt modelId="{E67B2969-D6F4-40CD-ABB2-C3CBD069A6AB}" type="sibTrans" cxnId="{767B32D4-BE8B-42C0-8746-473BAA0D08E0}">
      <dgm:prSet/>
      <dgm:spPr/>
      <dgm:t>
        <a:bodyPr/>
        <a:lstStyle/>
        <a:p>
          <a:endParaRPr lang="ru-RU"/>
        </a:p>
      </dgm:t>
    </dgm:pt>
    <dgm:pt modelId="{354FDB01-F948-4CAF-9E3C-0D7EA12DB29D}" type="pres">
      <dgm:prSet presAssocID="{1829A1BA-F388-4A09-9C11-520D881D2F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4D0EA-7420-4821-9D22-CAEC650E2C84}" type="pres">
      <dgm:prSet presAssocID="{2EFD1C8D-3D57-469A-83AD-4C77B8ED1899}" presName="parentLin" presStyleCnt="0"/>
      <dgm:spPr/>
    </dgm:pt>
    <dgm:pt modelId="{0C43118F-A067-4563-A2A9-91F140FF8451}" type="pres">
      <dgm:prSet presAssocID="{2EFD1C8D-3D57-469A-83AD-4C77B8ED189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D11FD83-1EDB-49F3-88D4-3D4D3A11FC73}" type="pres">
      <dgm:prSet presAssocID="{2EFD1C8D-3D57-469A-83AD-4C77B8ED1899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E3BFC-6EAF-4B55-ADCE-D8C86AC0ED4B}" type="pres">
      <dgm:prSet presAssocID="{2EFD1C8D-3D57-469A-83AD-4C77B8ED1899}" presName="negativeSpace" presStyleCnt="0"/>
      <dgm:spPr/>
    </dgm:pt>
    <dgm:pt modelId="{2D2CD8E5-1A2F-4271-9526-605774357777}" type="pres">
      <dgm:prSet presAssocID="{2EFD1C8D-3D57-469A-83AD-4C77B8ED1899}" presName="childText" presStyleLbl="conFgAcc1" presStyleIdx="0" presStyleCnt="7">
        <dgm:presLayoutVars>
          <dgm:bulletEnabled val="1"/>
        </dgm:presLayoutVars>
      </dgm:prSet>
      <dgm:spPr/>
    </dgm:pt>
    <dgm:pt modelId="{3526B359-F0E7-4750-9D28-7A11081FE7ED}" type="pres">
      <dgm:prSet presAssocID="{4FCB00D9-8D31-477D-A079-039BD7C42E43}" presName="spaceBetweenRectangles" presStyleCnt="0"/>
      <dgm:spPr/>
    </dgm:pt>
    <dgm:pt modelId="{29D1999A-23BA-4222-92C7-FF86EAEB3E3A}" type="pres">
      <dgm:prSet presAssocID="{2CCFA036-52F5-4D41-B249-3DA9BB0BDD14}" presName="parentLin" presStyleCnt="0"/>
      <dgm:spPr/>
    </dgm:pt>
    <dgm:pt modelId="{2DA94C25-2A6B-4678-9675-3A96B43F83CE}" type="pres">
      <dgm:prSet presAssocID="{2CCFA036-52F5-4D41-B249-3DA9BB0BDD1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A40F2E5A-3007-4E4D-BA0F-67F328DD1373}" type="pres">
      <dgm:prSet presAssocID="{2CCFA036-52F5-4D41-B249-3DA9BB0BDD14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25EEC2-9A34-4C37-B0FD-29BB6618E76D}" type="pres">
      <dgm:prSet presAssocID="{2CCFA036-52F5-4D41-B249-3DA9BB0BDD14}" presName="negativeSpace" presStyleCnt="0"/>
      <dgm:spPr/>
    </dgm:pt>
    <dgm:pt modelId="{939DD6F6-7BAE-410F-9D80-13B150E34BF0}" type="pres">
      <dgm:prSet presAssocID="{2CCFA036-52F5-4D41-B249-3DA9BB0BDD14}" presName="childText" presStyleLbl="conFgAcc1" presStyleIdx="1" presStyleCnt="7">
        <dgm:presLayoutVars>
          <dgm:bulletEnabled val="1"/>
        </dgm:presLayoutVars>
      </dgm:prSet>
      <dgm:spPr/>
    </dgm:pt>
    <dgm:pt modelId="{ADF190DC-E69C-4229-99CE-57E15D3301BB}" type="pres">
      <dgm:prSet presAssocID="{89F5EE4E-3320-4290-A2AC-0FDA7725E2AB}" presName="spaceBetweenRectangles" presStyleCnt="0"/>
      <dgm:spPr/>
    </dgm:pt>
    <dgm:pt modelId="{891F9134-9B47-43D8-9BB2-F5E1BFA23FEF}" type="pres">
      <dgm:prSet presAssocID="{35A15223-942B-4F93-9ECE-3082590CEB02}" presName="parentLin" presStyleCnt="0"/>
      <dgm:spPr/>
    </dgm:pt>
    <dgm:pt modelId="{2CA7DD24-FE78-412C-B2D6-6AD323D5DC63}" type="pres">
      <dgm:prSet presAssocID="{35A15223-942B-4F93-9ECE-3082590CEB02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F23CE718-CDD4-4338-B3C4-A98A0017923C}" type="pres">
      <dgm:prSet presAssocID="{35A15223-942B-4F93-9ECE-3082590CEB02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D500C-3E09-400A-BFA4-B0CE1EE8AE8C}" type="pres">
      <dgm:prSet presAssocID="{35A15223-942B-4F93-9ECE-3082590CEB02}" presName="negativeSpace" presStyleCnt="0"/>
      <dgm:spPr/>
    </dgm:pt>
    <dgm:pt modelId="{88CE981B-4941-4974-9007-5DEEB5D67603}" type="pres">
      <dgm:prSet presAssocID="{35A15223-942B-4F93-9ECE-3082590CEB02}" presName="childText" presStyleLbl="conFgAcc1" presStyleIdx="2" presStyleCnt="7">
        <dgm:presLayoutVars>
          <dgm:bulletEnabled val="1"/>
        </dgm:presLayoutVars>
      </dgm:prSet>
      <dgm:spPr/>
    </dgm:pt>
    <dgm:pt modelId="{8D8718A6-4BFC-494E-B487-63EF6D7C83B0}" type="pres">
      <dgm:prSet presAssocID="{CCE469E0-DDA7-4E1D-BCD4-98B1580FAE7A}" presName="spaceBetweenRectangles" presStyleCnt="0"/>
      <dgm:spPr/>
    </dgm:pt>
    <dgm:pt modelId="{D98D55C9-4256-4BBD-B145-576BEB1A9C5D}" type="pres">
      <dgm:prSet presAssocID="{A8EAD766-D7CA-4426-9CBA-B121D650A1AA}" presName="parentLin" presStyleCnt="0"/>
      <dgm:spPr/>
    </dgm:pt>
    <dgm:pt modelId="{1172E5C7-CBFA-4F85-9787-0E0D3B50EAAB}" type="pres">
      <dgm:prSet presAssocID="{A8EAD766-D7CA-4426-9CBA-B121D650A1AA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EA583F32-7ED5-4F40-B1F8-7E0B7FC9D365}" type="pres">
      <dgm:prSet presAssocID="{A8EAD766-D7CA-4426-9CBA-B121D650A1A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B0ABA-F976-4274-9A70-837BB7BC7716}" type="pres">
      <dgm:prSet presAssocID="{A8EAD766-D7CA-4426-9CBA-B121D650A1AA}" presName="negativeSpace" presStyleCnt="0"/>
      <dgm:spPr/>
    </dgm:pt>
    <dgm:pt modelId="{1A971FED-3395-4626-80F7-23733283E81B}" type="pres">
      <dgm:prSet presAssocID="{A8EAD766-D7CA-4426-9CBA-B121D650A1AA}" presName="childText" presStyleLbl="conFgAcc1" presStyleIdx="3" presStyleCnt="7">
        <dgm:presLayoutVars>
          <dgm:bulletEnabled val="1"/>
        </dgm:presLayoutVars>
      </dgm:prSet>
      <dgm:spPr/>
    </dgm:pt>
    <dgm:pt modelId="{5404A19B-01B5-4839-9AA7-668FA8A3AADF}" type="pres">
      <dgm:prSet presAssocID="{8939E9C3-05A2-4D1D-B1F5-9908F04CC940}" presName="spaceBetweenRectangles" presStyleCnt="0"/>
      <dgm:spPr/>
    </dgm:pt>
    <dgm:pt modelId="{3E4E93A7-1FBC-4110-976A-6A657C289453}" type="pres">
      <dgm:prSet presAssocID="{E213CFD2-AD3F-4F13-97A9-EE2F7069CCCE}" presName="parentLin" presStyleCnt="0"/>
      <dgm:spPr/>
    </dgm:pt>
    <dgm:pt modelId="{5F1B5B4C-E4C5-4302-A322-BB7E3E5AEEF5}" type="pres">
      <dgm:prSet presAssocID="{E213CFD2-AD3F-4F13-97A9-EE2F7069CCCE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97FB0EE7-08B9-44DB-84E3-0057585388C0}" type="pres">
      <dgm:prSet presAssocID="{E213CFD2-AD3F-4F13-97A9-EE2F7069CCC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7246A-0147-4A60-81A5-AF32D04CB649}" type="pres">
      <dgm:prSet presAssocID="{E213CFD2-AD3F-4F13-97A9-EE2F7069CCCE}" presName="negativeSpace" presStyleCnt="0"/>
      <dgm:spPr/>
    </dgm:pt>
    <dgm:pt modelId="{3031B05F-FADE-4585-A1CE-C01FC498E1FA}" type="pres">
      <dgm:prSet presAssocID="{E213CFD2-AD3F-4F13-97A9-EE2F7069CCCE}" presName="childText" presStyleLbl="conFgAcc1" presStyleIdx="4" presStyleCnt="7">
        <dgm:presLayoutVars>
          <dgm:bulletEnabled val="1"/>
        </dgm:presLayoutVars>
      </dgm:prSet>
      <dgm:spPr/>
    </dgm:pt>
    <dgm:pt modelId="{F7B2260B-A2AE-47E9-8F6D-3E717AC66236}" type="pres">
      <dgm:prSet presAssocID="{09A4998C-55F0-4213-95F6-7ACFE4F36AF7}" presName="spaceBetweenRectangles" presStyleCnt="0"/>
      <dgm:spPr/>
    </dgm:pt>
    <dgm:pt modelId="{FC80B211-A8A7-45ED-BB91-9F327D2DC1C8}" type="pres">
      <dgm:prSet presAssocID="{05D0D384-6E99-4C03-8B93-89196E804DC8}" presName="parentLin" presStyleCnt="0"/>
      <dgm:spPr/>
    </dgm:pt>
    <dgm:pt modelId="{6A1FB44D-D6EA-4559-8727-A32FE152F3F9}" type="pres">
      <dgm:prSet presAssocID="{05D0D384-6E99-4C03-8B93-89196E804DC8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269DC9CE-7FEA-43ED-BF25-78368C886AC8}" type="pres">
      <dgm:prSet presAssocID="{05D0D384-6E99-4C03-8B93-89196E804DC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D695F-B8FA-43AC-A291-96EF52CB8782}" type="pres">
      <dgm:prSet presAssocID="{05D0D384-6E99-4C03-8B93-89196E804DC8}" presName="negativeSpace" presStyleCnt="0"/>
      <dgm:spPr/>
    </dgm:pt>
    <dgm:pt modelId="{DB5D28E1-E55B-4DE5-BEEA-83A13E984D98}" type="pres">
      <dgm:prSet presAssocID="{05D0D384-6E99-4C03-8B93-89196E804DC8}" presName="childText" presStyleLbl="conFgAcc1" presStyleIdx="5" presStyleCnt="7">
        <dgm:presLayoutVars>
          <dgm:bulletEnabled val="1"/>
        </dgm:presLayoutVars>
      </dgm:prSet>
      <dgm:spPr/>
    </dgm:pt>
    <dgm:pt modelId="{0D4CF5E8-3D32-419B-9A69-163167806301}" type="pres">
      <dgm:prSet presAssocID="{BE9D033A-E5B4-4BAD-A405-DB7196B13912}" presName="spaceBetweenRectangles" presStyleCnt="0"/>
      <dgm:spPr/>
    </dgm:pt>
    <dgm:pt modelId="{CCCF5895-74EF-4C77-834D-E9C68B8415AB}" type="pres">
      <dgm:prSet presAssocID="{A54575D6-884D-4893-9471-B7E2D54360B5}" presName="parentLin" presStyleCnt="0"/>
      <dgm:spPr/>
    </dgm:pt>
    <dgm:pt modelId="{9F962EF8-2580-4582-B0A3-0D3B1B93D39A}" type="pres">
      <dgm:prSet presAssocID="{A54575D6-884D-4893-9471-B7E2D54360B5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C347E40C-B57C-4C12-BB5B-DB5176FA6AF5}" type="pres">
      <dgm:prSet presAssocID="{A54575D6-884D-4893-9471-B7E2D54360B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F0259-4A60-415A-8EB8-57DA2549E8D7}" type="pres">
      <dgm:prSet presAssocID="{A54575D6-884D-4893-9471-B7E2D54360B5}" presName="negativeSpace" presStyleCnt="0"/>
      <dgm:spPr/>
    </dgm:pt>
    <dgm:pt modelId="{F3F4190F-DD41-48A0-98C3-A81A1E285CD2}" type="pres">
      <dgm:prSet presAssocID="{A54575D6-884D-4893-9471-B7E2D54360B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600CC2A-4F2B-4B00-A656-D90E2B980F5E}" srcId="{1829A1BA-F388-4A09-9C11-520D881D2F25}" destId="{E213CFD2-AD3F-4F13-97A9-EE2F7069CCCE}" srcOrd="4" destOrd="0" parTransId="{FE90322D-4218-4908-8F94-C456BBA75019}" sibTransId="{09A4998C-55F0-4213-95F6-7ACFE4F36AF7}"/>
    <dgm:cxn modelId="{64852A5B-BDF4-4F87-A466-12FF16994E73}" type="presOf" srcId="{2CCFA036-52F5-4D41-B249-3DA9BB0BDD14}" destId="{A40F2E5A-3007-4E4D-BA0F-67F328DD1373}" srcOrd="1" destOrd="0" presId="urn:microsoft.com/office/officeart/2005/8/layout/list1"/>
    <dgm:cxn modelId="{5D052ED9-EB5B-4EB8-B68F-74D639FC6A24}" srcId="{1829A1BA-F388-4A09-9C11-520D881D2F25}" destId="{A8EAD766-D7CA-4426-9CBA-B121D650A1AA}" srcOrd="3" destOrd="0" parTransId="{B59BE625-9941-4362-83F2-DC799E1667DD}" sibTransId="{8939E9C3-05A2-4D1D-B1F5-9908F04CC940}"/>
    <dgm:cxn modelId="{42916E66-1400-4AE4-B9A7-9B71FCFE2CEB}" type="presOf" srcId="{2EFD1C8D-3D57-469A-83AD-4C77B8ED1899}" destId="{0C43118F-A067-4563-A2A9-91F140FF8451}" srcOrd="0" destOrd="0" presId="urn:microsoft.com/office/officeart/2005/8/layout/list1"/>
    <dgm:cxn modelId="{00E36D6B-34ED-467C-B06A-518534EF1185}" srcId="{1829A1BA-F388-4A09-9C11-520D881D2F25}" destId="{35A15223-942B-4F93-9ECE-3082590CEB02}" srcOrd="2" destOrd="0" parTransId="{A75EC01A-325C-4AC8-98C8-F4F073EA03EA}" sibTransId="{CCE469E0-DDA7-4E1D-BCD4-98B1580FAE7A}"/>
    <dgm:cxn modelId="{7C45EFA0-8ED7-4A24-9318-718DCE48209F}" type="presOf" srcId="{E213CFD2-AD3F-4F13-97A9-EE2F7069CCCE}" destId="{5F1B5B4C-E4C5-4302-A322-BB7E3E5AEEF5}" srcOrd="0" destOrd="0" presId="urn:microsoft.com/office/officeart/2005/8/layout/list1"/>
    <dgm:cxn modelId="{11DA56DD-0325-4815-8C61-EAFD55E699B9}" type="presOf" srcId="{1829A1BA-F388-4A09-9C11-520D881D2F25}" destId="{354FDB01-F948-4CAF-9E3C-0D7EA12DB29D}" srcOrd="0" destOrd="0" presId="urn:microsoft.com/office/officeart/2005/8/layout/list1"/>
    <dgm:cxn modelId="{6BB2FE6E-7665-4402-B7A6-5007A4C8A8C0}" srcId="{1829A1BA-F388-4A09-9C11-520D881D2F25}" destId="{2EFD1C8D-3D57-469A-83AD-4C77B8ED1899}" srcOrd="0" destOrd="0" parTransId="{72FDF372-0E5C-488B-A28B-8D45AACF59F8}" sibTransId="{4FCB00D9-8D31-477D-A079-039BD7C42E43}"/>
    <dgm:cxn modelId="{7B2D622D-67CF-4F6E-91DD-6120EC6F5B9C}" type="presOf" srcId="{A8EAD766-D7CA-4426-9CBA-B121D650A1AA}" destId="{1172E5C7-CBFA-4F85-9787-0E0D3B50EAAB}" srcOrd="0" destOrd="0" presId="urn:microsoft.com/office/officeart/2005/8/layout/list1"/>
    <dgm:cxn modelId="{1D8F3572-962E-4E72-A572-27C26EC7D67C}" type="presOf" srcId="{E213CFD2-AD3F-4F13-97A9-EE2F7069CCCE}" destId="{97FB0EE7-08B9-44DB-84E3-0057585388C0}" srcOrd="1" destOrd="0" presId="urn:microsoft.com/office/officeart/2005/8/layout/list1"/>
    <dgm:cxn modelId="{48C21699-3B73-43EB-911A-73CFF2D88876}" type="presOf" srcId="{A54575D6-884D-4893-9471-B7E2D54360B5}" destId="{C347E40C-B57C-4C12-BB5B-DB5176FA6AF5}" srcOrd="1" destOrd="0" presId="urn:microsoft.com/office/officeart/2005/8/layout/list1"/>
    <dgm:cxn modelId="{63A2E741-6808-4CD5-93E1-F6C84D8343B7}" type="presOf" srcId="{A8EAD766-D7CA-4426-9CBA-B121D650A1AA}" destId="{EA583F32-7ED5-4F40-B1F8-7E0B7FC9D365}" srcOrd="1" destOrd="0" presId="urn:microsoft.com/office/officeart/2005/8/layout/list1"/>
    <dgm:cxn modelId="{3D1F0D2A-2E6B-4C1F-9521-F035EE5F5694}" type="presOf" srcId="{05D0D384-6E99-4C03-8B93-89196E804DC8}" destId="{269DC9CE-7FEA-43ED-BF25-78368C886AC8}" srcOrd="1" destOrd="0" presId="urn:microsoft.com/office/officeart/2005/8/layout/list1"/>
    <dgm:cxn modelId="{0A19C9BF-C8B0-4BB6-92E5-02DD0A11B0FC}" srcId="{1829A1BA-F388-4A09-9C11-520D881D2F25}" destId="{05D0D384-6E99-4C03-8B93-89196E804DC8}" srcOrd="5" destOrd="0" parTransId="{2C237ECA-FFD3-4F6C-9973-BC104538AC9E}" sibTransId="{BE9D033A-E5B4-4BAD-A405-DB7196B13912}"/>
    <dgm:cxn modelId="{BE62199A-ABA3-4F27-B179-F96B185E2607}" type="presOf" srcId="{35A15223-942B-4F93-9ECE-3082590CEB02}" destId="{F23CE718-CDD4-4338-B3C4-A98A0017923C}" srcOrd="1" destOrd="0" presId="urn:microsoft.com/office/officeart/2005/8/layout/list1"/>
    <dgm:cxn modelId="{A2FF4A82-8E44-4CA0-8E6E-A6B93FA11470}" type="presOf" srcId="{35A15223-942B-4F93-9ECE-3082590CEB02}" destId="{2CA7DD24-FE78-412C-B2D6-6AD323D5DC63}" srcOrd="0" destOrd="0" presId="urn:microsoft.com/office/officeart/2005/8/layout/list1"/>
    <dgm:cxn modelId="{DF8F5979-6D3E-4E58-B007-20E406B67C52}" type="presOf" srcId="{05D0D384-6E99-4C03-8B93-89196E804DC8}" destId="{6A1FB44D-D6EA-4559-8727-A32FE152F3F9}" srcOrd="0" destOrd="0" presId="urn:microsoft.com/office/officeart/2005/8/layout/list1"/>
    <dgm:cxn modelId="{767B32D4-BE8B-42C0-8746-473BAA0D08E0}" srcId="{1829A1BA-F388-4A09-9C11-520D881D2F25}" destId="{A54575D6-884D-4893-9471-B7E2D54360B5}" srcOrd="6" destOrd="0" parTransId="{520FD9AF-B2D8-4E1F-A1DA-DA815B38BF72}" sibTransId="{E67B2969-D6F4-40CD-ABB2-C3CBD069A6AB}"/>
    <dgm:cxn modelId="{93C88612-570B-4E7C-A7AD-DA8E5156A934}" srcId="{1829A1BA-F388-4A09-9C11-520D881D2F25}" destId="{2CCFA036-52F5-4D41-B249-3DA9BB0BDD14}" srcOrd="1" destOrd="0" parTransId="{6ED713A0-DD0B-416A-BD22-17CB6E9AD77F}" sibTransId="{89F5EE4E-3320-4290-A2AC-0FDA7725E2AB}"/>
    <dgm:cxn modelId="{8C213479-BC27-478F-94D4-BA8571626324}" type="presOf" srcId="{A54575D6-884D-4893-9471-B7E2D54360B5}" destId="{9F962EF8-2580-4582-B0A3-0D3B1B93D39A}" srcOrd="0" destOrd="0" presId="urn:microsoft.com/office/officeart/2005/8/layout/list1"/>
    <dgm:cxn modelId="{26BE9768-D532-4220-B593-B8D5516A60B1}" type="presOf" srcId="{2CCFA036-52F5-4D41-B249-3DA9BB0BDD14}" destId="{2DA94C25-2A6B-4678-9675-3A96B43F83CE}" srcOrd="0" destOrd="0" presId="urn:microsoft.com/office/officeart/2005/8/layout/list1"/>
    <dgm:cxn modelId="{F55E85A5-ECF8-4D8E-9EFD-32C88C32CC3B}" type="presOf" srcId="{2EFD1C8D-3D57-469A-83AD-4C77B8ED1899}" destId="{DD11FD83-1EDB-49F3-88D4-3D4D3A11FC73}" srcOrd="1" destOrd="0" presId="urn:microsoft.com/office/officeart/2005/8/layout/list1"/>
    <dgm:cxn modelId="{26BECD8E-73A8-4040-8FA6-4AC0AC5A8FA7}" type="presParOf" srcId="{354FDB01-F948-4CAF-9E3C-0D7EA12DB29D}" destId="{8414D0EA-7420-4821-9D22-CAEC650E2C84}" srcOrd="0" destOrd="0" presId="urn:microsoft.com/office/officeart/2005/8/layout/list1"/>
    <dgm:cxn modelId="{5C86A28D-E5B9-43DB-9D1B-CFCA5A9A61C2}" type="presParOf" srcId="{8414D0EA-7420-4821-9D22-CAEC650E2C84}" destId="{0C43118F-A067-4563-A2A9-91F140FF8451}" srcOrd="0" destOrd="0" presId="urn:microsoft.com/office/officeart/2005/8/layout/list1"/>
    <dgm:cxn modelId="{236BA84F-A21D-4E8B-AD6A-950E420701C8}" type="presParOf" srcId="{8414D0EA-7420-4821-9D22-CAEC650E2C84}" destId="{DD11FD83-1EDB-49F3-88D4-3D4D3A11FC73}" srcOrd="1" destOrd="0" presId="urn:microsoft.com/office/officeart/2005/8/layout/list1"/>
    <dgm:cxn modelId="{9E6C5C3B-18F4-4401-8833-3B76675AC183}" type="presParOf" srcId="{354FDB01-F948-4CAF-9E3C-0D7EA12DB29D}" destId="{020E3BFC-6EAF-4B55-ADCE-D8C86AC0ED4B}" srcOrd="1" destOrd="0" presId="urn:microsoft.com/office/officeart/2005/8/layout/list1"/>
    <dgm:cxn modelId="{36A904D1-2E5A-491D-9E34-3651A5F0AD84}" type="presParOf" srcId="{354FDB01-F948-4CAF-9E3C-0D7EA12DB29D}" destId="{2D2CD8E5-1A2F-4271-9526-605774357777}" srcOrd="2" destOrd="0" presId="urn:microsoft.com/office/officeart/2005/8/layout/list1"/>
    <dgm:cxn modelId="{6AA8B8DF-CB26-4073-A9C5-85D2D148CA1E}" type="presParOf" srcId="{354FDB01-F948-4CAF-9E3C-0D7EA12DB29D}" destId="{3526B359-F0E7-4750-9D28-7A11081FE7ED}" srcOrd="3" destOrd="0" presId="urn:microsoft.com/office/officeart/2005/8/layout/list1"/>
    <dgm:cxn modelId="{61CF4F71-6715-4A46-9508-29349DEAC448}" type="presParOf" srcId="{354FDB01-F948-4CAF-9E3C-0D7EA12DB29D}" destId="{29D1999A-23BA-4222-92C7-FF86EAEB3E3A}" srcOrd="4" destOrd="0" presId="urn:microsoft.com/office/officeart/2005/8/layout/list1"/>
    <dgm:cxn modelId="{24AC6CB6-7B7B-47EB-A1A9-9CE64387396E}" type="presParOf" srcId="{29D1999A-23BA-4222-92C7-FF86EAEB3E3A}" destId="{2DA94C25-2A6B-4678-9675-3A96B43F83CE}" srcOrd="0" destOrd="0" presId="urn:microsoft.com/office/officeart/2005/8/layout/list1"/>
    <dgm:cxn modelId="{BBF54E82-CD4C-4721-982E-2FE52B49EE8C}" type="presParOf" srcId="{29D1999A-23BA-4222-92C7-FF86EAEB3E3A}" destId="{A40F2E5A-3007-4E4D-BA0F-67F328DD1373}" srcOrd="1" destOrd="0" presId="urn:microsoft.com/office/officeart/2005/8/layout/list1"/>
    <dgm:cxn modelId="{52879749-A425-4972-AE6B-2A48058FF8AE}" type="presParOf" srcId="{354FDB01-F948-4CAF-9E3C-0D7EA12DB29D}" destId="{4425EEC2-9A34-4C37-B0FD-29BB6618E76D}" srcOrd="5" destOrd="0" presId="urn:microsoft.com/office/officeart/2005/8/layout/list1"/>
    <dgm:cxn modelId="{5A431467-7381-45EC-AE6B-CC96DC86F8FD}" type="presParOf" srcId="{354FDB01-F948-4CAF-9E3C-0D7EA12DB29D}" destId="{939DD6F6-7BAE-410F-9D80-13B150E34BF0}" srcOrd="6" destOrd="0" presId="urn:microsoft.com/office/officeart/2005/8/layout/list1"/>
    <dgm:cxn modelId="{7C13FCEC-FE5B-4C46-95A9-78564461BB03}" type="presParOf" srcId="{354FDB01-F948-4CAF-9E3C-0D7EA12DB29D}" destId="{ADF190DC-E69C-4229-99CE-57E15D3301BB}" srcOrd="7" destOrd="0" presId="urn:microsoft.com/office/officeart/2005/8/layout/list1"/>
    <dgm:cxn modelId="{E5430CE7-019D-4433-B77D-E9834417A448}" type="presParOf" srcId="{354FDB01-F948-4CAF-9E3C-0D7EA12DB29D}" destId="{891F9134-9B47-43D8-9BB2-F5E1BFA23FEF}" srcOrd="8" destOrd="0" presId="urn:microsoft.com/office/officeart/2005/8/layout/list1"/>
    <dgm:cxn modelId="{52EBD147-861B-4C31-9884-137C13840679}" type="presParOf" srcId="{891F9134-9B47-43D8-9BB2-F5E1BFA23FEF}" destId="{2CA7DD24-FE78-412C-B2D6-6AD323D5DC63}" srcOrd="0" destOrd="0" presId="urn:microsoft.com/office/officeart/2005/8/layout/list1"/>
    <dgm:cxn modelId="{83BE707C-23E6-41F9-8444-50368E3D078F}" type="presParOf" srcId="{891F9134-9B47-43D8-9BB2-F5E1BFA23FEF}" destId="{F23CE718-CDD4-4338-B3C4-A98A0017923C}" srcOrd="1" destOrd="0" presId="urn:microsoft.com/office/officeart/2005/8/layout/list1"/>
    <dgm:cxn modelId="{94B8BBAE-8301-459D-8FC9-BBB8C01AFFD3}" type="presParOf" srcId="{354FDB01-F948-4CAF-9E3C-0D7EA12DB29D}" destId="{0A0D500C-3E09-400A-BFA4-B0CE1EE8AE8C}" srcOrd="9" destOrd="0" presId="urn:microsoft.com/office/officeart/2005/8/layout/list1"/>
    <dgm:cxn modelId="{E5AEDCBB-D772-4081-9C48-3B5EB77B108F}" type="presParOf" srcId="{354FDB01-F948-4CAF-9E3C-0D7EA12DB29D}" destId="{88CE981B-4941-4974-9007-5DEEB5D67603}" srcOrd="10" destOrd="0" presId="urn:microsoft.com/office/officeart/2005/8/layout/list1"/>
    <dgm:cxn modelId="{F5E6CDA5-B89F-451B-9BBB-426110B236A6}" type="presParOf" srcId="{354FDB01-F948-4CAF-9E3C-0D7EA12DB29D}" destId="{8D8718A6-4BFC-494E-B487-63EF6D7C83B0}" srcOrd="11" destOrd="0" presId="urn:microsoft.com/office/officeart/2005/8/layout/list1"/>
    <dgm:cxn modelId="{554297BD-5BB0-4505-B70C-F8775D0536BB}" type="presParOf" srcId="{354FDB01-F948-4CAF-9E3C-0D7EA12DB29D}" destId="{D98D55C9-4256-4BBD-B145-576BEB1A9C5D}" srcOrd="12" destOrd="0" presId="urn:microsoft.com/office/officeart/2005/8/layout/list1"/>
    <dgm:cxn modelId="{146530E0-DE7B-4BB3-961A-FA56B340B6C4}" type="presParOf" srcId="{D98D55C9-4256-4BBD-B145-576BEB1A9C5D}" destId="{1172E5C7-CBFA-4F85-9787-0E0D3B50EAAB}" srcOrd="0" destOrd="0" presId="urn:microsoft.com/office/officeart/2005/8/layout/list1"/>
    <dgm:cxn modelId="{EE040DF8-EA2F-4606-8FB6-D2325000BC60}" type="presParOf" srcId="{D98D55C9-4256-4BBD-B145-576BEB1A9C5D}" destId="{EA583F32-7ED5-4F40-B1F8-7E0B7FC9D365}" srcOrd="1" destOrd="0" presId="urn:microsoft.com/office/officeart/2005/8/layout/list1"/>
    <dgm:cxn modelId="{3C79DB64-90DA-4BB9-9DAD-3710C3923BEB}" type="presParOf" srcId="{354FDB01-F948-4CAF-9E3C-0D7EA12DB29D}" destId="{016B0ABA-F976-4274-9A70-837BB7BC7716}" srcOrd="13" destOrd="0" presId="urn:microsoft.com/office/officeart/2005/8/layout/list1"/>
    <dgm:cxn modelId="{89BB2591-6446-40AC-9012-D345B140C195}" type="presParOf" srcId="{354FDB01-F948-4CAF-9E3C-0D7EA12DB29D}" destId="{1A971FED-3395-4626-80F7-23733283E81B}" srcOrd="14" destOrd="0" presId="urn:microsoft.com/office/officeart/2005/8/layout/list1"/>
    <dgm:cxn modelId="{D680D047-99E4-44AB-A88F-904F9BA06075}" type="presParOf" srcId="{354FDB01-F948-4CAF-9E3C-0D7EA12DB29D}" destId="{5404A19B-01B5-4839-9AA7-668FA8A3AADF}" srcOrd="15" destOrd="0" presId="urn:microsoft.com/office/officeart/2005/8/layout/list1"/>
    <dgm:cxn modelId="{56D95A15-3E2B-4BA6-8EFD-2031DF032EC5}" type="presParOf" srcId="{354FDB01-F948-4CAF-9E3C-0D7EA12DB29D}" destId="{3E4E93A7-1FBC-4110-976A-6A657C289453}" srcOrd="16" destOrd="0" presId="urn:microsoft.com/office/officeart/2005/8/layout/list1"/>
    <dgm:cxn modelId="{48473B17-3A81-4435-A24B-7885CA6CD0A8}" type="presParOf" srcId="{3E4E93A7-1FBC-4110-976A-6A657C289453}" destId="{5F1B5B4C-E4C5-4302-A322-BB7E3E5AEEF5}" srcOrd="0" destOrd="0" presId="urn:microsoft.com/office/officeart/2005/8/layout/list1"/>
    <dgm:cxn modelId="{69CFAA94-2437-4A7C-8E2E-22E9383B3FA0}" type="presParOf" srcId="{3E4E93A7-1FBC-4110-976A-6A657C289453}" destId="{97FB0EE7-08B9-44DB-84E3-0057585388C0}" srcOrd="1" destOrd="0" presId="urn:microsoft.com/office/officeart/2005/8/layout/list1"/>
    <dgm:cxn modelId="{ADA9B9F3-033C-42A6-AFC4-D5C57D52E215}" type="presParOf" srcId="{354FDB01-F948-4CAF-9E3C-0D7EA12DB29D}" destId="{8257246A-0147-4A60-81A5-AF32D04CB649}" srcOrd="17" destOrd="0" presId="urn:microsoft.com/office/officeart/2005/8/layout/list1"/>
    <dgm:cxn modelId="{684F0BEB-2B29-43CF-AB86-65CBD0DAB6F6}" type="presParOf" srcId="{354FDB01-F948-4CAF-9E3C-0D7EA12DB29D}" destId="{3031B05F-FADE-4585-A1CE-C01FC498E1FA}" srcOrd="18" destOrd="0" presId="urn:microsoft.com/office/officeart/2005/8/layout/list1"/>
    <dgm:cxn modelId="{5090BB47-624B-4403-8262-61F8FC0FCB57}" type="presParOf" srcId="{354FDB01-F948-4CAF-9E3C-0D7EA12DB29D}" destId="{F7B2260B-A2AE-47E9-8F6D-3E717AC66236}" srcOrd="19" destOrd="0" presId="urn:microsoft.com/office/officeart/2005/8/layout/list1"/>
    <dgm:cxn modelId="{F11802F1-8E6F-42DB-995C-B6E298EF01BD}" type="presParOf" srcId="{354FDB01-F948-4CAF-9E3C-0D7EA12DB29D}" destId="{FC80B211-A8A7-45ED-BB91-9F327D2DC1C8}" srcOrd="20" destOrd="0" presId="urn:microsoft.com/office/officeart/2005/8/layout/list1"/>
    <dgm:cxn modelId="{1B9375B2-4379-4949-8A6D-15C33FA3E330}" type="presParOf" srcId="{FC80B211-A8A7-45ED-BB91-9F327D2DC1C8}" destId="{6A1FB44D-D6EA-4559-8727-A32FE152F3F9}" srcOrd="0" destOrd="0" presId="urn:microsoft.com/office/officeart/2005/8/layout/list1"/>
    <dgm:cxn modelId="{72D705C3-55EC-4A0E-BE39-2D63B2431F22}" type="presParOf" srcId="{FC80B211-A8A7-45ED-BB91-9F327D2DC1C8}" destId="{269DC9CE-7FEA-43ED-BF25-78368C886AC8}" srcOrd="1" destOrd="0" presId="urn:microsoft.com/office/officeart/2005/8/layout/list1"/>
    <dgm:cxn modelId="{5DDFFA25-60E7-4EBE-B639-66A9AE959342}" type="presParOf" srcId="{354FDB01-F948-4CAF-9E3C-0D7EA12DB29D}" destId="{B8ED695F-B8FA-43AC-A291-96EF52CB8782}" srcOrd="21" destOrd="0" presId="urn:microsoft.com/office/officeart/2005/8/layout/list1"/>
    <dgm:cxn modelId="{2EA54EA2-3975-449F-9630-13CE6EF1A857}" type="presParOf" srcId="{354FDB01-F948-4CAF-9E3C-0D7EA12DB29D}" destId="{DB5D28E1-E55B-4DE5-BEEA-83A13E984D98}" srcOrd="22" destOrd="0" presId="urn:microsoft.com/office/officeart/2005/8/layout/list1"/>
    <dgm:cxn modelId="{768D66E5-8B36-4A8B-ADE9-D71A7C7FEA7C}" type="presParOf" srcId="{354FDB01-F948-4CAF-9E3C-0D7EA12DB29D}" destId="{0D4CF5E8-3D32-419B-9A69-163167806301}" srcOrd="23" destOrd="0" presId="urn:microsoft.com/office/officeart/2005/8/layout/list1"/>
    <dgm:cxn modelId="{E3BBA5C7-36DD-4647-89F6-ACAAD618DF4D}" type="presParOf" srcId="{354FDB01-F948-4CAF-9E3C-0D7EA12DB29D}" destId="{CCCF5895-74EF-4C77-834D-E9C68B8415AB}" srcOrd="24" destOrd="0" presId="urn:microsoft.com/office/officeart/2005/8/layout/list1"/>
    <dgm:cxn modelId="{0A4E26B0-5CF2-4D10-AB11-2FF9807B59D7}" type="presParOf" srcId="{CCCF5895-74EF-4C77-834D-E9C68B8415AB}" destId="{9F962EF8-2580-4582-B0A3-0D3B1B93D39A}" srcOrd="0" destOrd="0" presId="urn:microsoft.com/office/officeart/2005/8/layout/list1"/>
    <dgm:cxn modelId="{EFB08307-DCC5-4ACD-A0DE-AB7D1002B153}" type="presParOf" srcId="{CCCF5895-74EF-4C77-834D-E9C68B8415AB}" destId="{C347E40C-B57C-4C12-BB5B-DB5176FA6AF5}" srcOrd="1" destOrd="0" presId="urn:microsoft.com/office/officeart/2005/8/layout/list1"/>
    <dgm:cxn modelId="{3CFDC7E5-4AF0-491E-93A9-6A9C1B6BBBCA}" type="presParOf" srcId="{354FDB01-F948-4CAF-9E3C-0D7EA12DB29D}" destId="{0A6F0259-4A60-415A-8EB8-57DA2549E8D7}" srcOrd="25" destOrd="0" presId="urn:microsoft.com/office/officeart/2005/8/layout/list1"/>
    <dgm:cxn modelId="{32796B81-1998-4ABA-A46D-2694DB4CAAD8}" type="presParOf" srcId="{354FDB01-F948-4CAF-9E3C-0D7EA12DB29D}" destId="{F3F4190F-DD41-48A0-98C3-A81A1E285CD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CD8E5-1A2F-4271-9526-605774357777}">
      <dsp:nvSpPr>
        <dsp:cNvPr id="0" name=""/>
        <dsp:cNvSpPr/>
      </dsp:nvSpPr>
      <dsp:spPr>
        <a:xfrm>
          <a:off x="0" y="245118"/>
          <a:ext cx="634841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1FD83-1EDB-49F3-88D4-3D4D3A11FC73}">
      <dsp:nvSpPr>
        <dsp:cNvPr id="0" name=""/>
        <dsp:cNvSpPr/>
      </dsp:nvSpPr>
      <dsp:spPr>
        <a:xfrm>
          <a:off x="317420" y="67998"/>
          <a:ext cx="4443889" cy="354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shade val="8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600" baseline="0" dirty="0" smtClean="0">
              <a:solidFill>
                <a:schemeClr val="accent5">
                  <a:lumMod val="75000"/>
                </a:schemeClr>
              </a:solidFill>
            </a:rPr>
            <a:t>Сюжетные игры</a:t>
          </a:r>
          <a:endParaRPr lang="ru-RU" sz="2400" b="1" kern="1600" baseline="0" dirty="0">
            <a:solidFill>
              <a:schemeClr val="accent5">
                <a:lumMod val="75000"/>
              </a:schemeClr>
            </a:solidFill>
          </a:endParaRPr>
        </a:p>
      </dsp:txBody>
      <dsp:txXfrm>
        <a:off x="334713" y="85291"/>
        <a:ext cx="4409303" cy="319654"/>
      </dsp:txXfrm>
    </dsp:sp>
    <dsp:sp modelId="{939DD6F6-7BAE-410F-9D80-13B150E34BF0}">
      <dsp:nvSpPr>
        <dsp:cNvPr id="0" name=""/>
        <dsp:cNvSpPr/>
      </dsp:nvSpPr>
      <dsp:spPr>
        <a:xfrm>
          <a:off x="0" y="789438"/>
          <a:ext cx="634841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91737"/>
              <a:satOff val="-6665"/>
              <a:lumOff val="56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0F2E5A-3007-4E4D-BA0F-67F328DD1373}">
      <dsp:nvSpPr>
        <dsp:cNvPr id="0" name=""/>
        <dsp:cNvSpPr/>
      </dsp:nvSpPr>
      <dsp:spPr>
        <a:xfrm>
          <a:off x="317420" y="612318"/>
          <a:ext cx="4443889" cy="354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91737"/>
                <a:satOff val="-6665"/>
                <a:lumOff val="5652"/>
                <a:alphaOff val="0"/>
                <a:tint val="65000"/>
                <a:lumMod val="110000"/>
              </a:schemeClr>
            </a:gs>
            <a:gs pos="88000">
              <a:schemeClr val="accent2">
                <a:shade val="80000"/>
                <a:hueOff val="91737"/>
                <a:satOff val="-6665"/>
                <a:lumOff val="5652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accent5">
                  <a:lumMod val="75000"/>
                </a:schemeClr>
              </a:solidFill>
            </a:rPr>
            <a:t>Дидактические игры</a:t>
          </a:r>
          <a:endParaRPr lang="ru-RU" sz="2400" b="1" kern="1200" baseline="0" dirty="0">
            <a:solidFill>
              <a:schemeClr val="accent5">
                <a:lumMod val="75000"/>
              </a:schemeClr>
            </a:solidFill>
          </a:endParaRPr>
        </a:p>
      </dsp:txBody>
      <dsp:txXfrm>
        <a:off x="334713" y="629611"/>
        <a:ext cx="4409303" cy="319654"/>
      </dsp:txXfrm>
    </dsp:sp>
    <dsp:sp modelId="{88CE981B-4941-4974-9007-5DEEB5D67603}">
      <dsp:nvSpPr>
        <dsp:cNvPr id="0" name=""/>
        <dsp:cNvSpPr/>
      </dsp:nvSpPr>
      <dsp:spPr>
        <a:xfrm>
          <a:off x="0" y="1333758"/>
          <a:ext cx="634841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183474"/>
              <a:satOff val="-13330"/>
              <a:lumOff val="1130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CE718-CDD4-4338-B3C4-A98A0017923C}">
      <dsp:nvSpPr>
        <dsp:cNvPr id="0" name=""/>
        <dsp:cNvSpPr/>
      </dsp:nvSpPr>
      <dsp:spPr>
        <a:xfrm>
          <a:off x="317420" y="1156638"/>
          <a:ext cx="4443889" cy="354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183474"/>
                <a:satOff val="-13330"/>
                <a:lumOff val="11303"/>
                <a:alphaOff val="0"/>
                <a:tint val="65000"/>
                <a:lumMod val="110000"/>
              </a:schemeClr>
            </a:gs>
            <a:gs pos="88000">
              <a:schemeClr val="accent2">
                <a:shade val="80000"/>
                <a:hueOff val="183474"/>
                <a:satOff val="-13330"/>
                <a:lumOff val="11303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accent5">
                  <a:lumMod val="75000"/>
                </a:schemeClr>
              </a:solidFill>
            </a:rPr>
            <a:t>Эмоциональные игры</a:t>
          </a:r>
          <a:endParaRPr lang="ru-RU" sz="2400" b="1" kern="1200" baseline="0" dirty="0">
            <a:solidFill>
              <a:schemeClr val="accent5">
                <a:lumMod val="75000"/>
              </a:schemeClr>
            </a:solidFill>
          </a:endParaRPr>
        </a:p>
      </dsp:txBody>
      <dsp:txXfrm>
        <a:off x="334713" y="1173931"/>
        <a:ext cx="4409303" cy="319654"/>
      </dsp:txXfrm>
    </dsp:sp>
    <dsp:sp modelId="{1A971FED-3395-4626-80F7-23733283E81B}">
      <dsp:nvSpPr>
        <dsp:cNvPr id="0" name=""/>
        <dsp:cNvSpPr/>
      </dsp:nvSpPr>
      <dsp:spPr>
        <a:xfrm>
          <a:off x="0" y="1878078"/>
          <a:ext cx="634841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275211"/>
              <a:satOff val="-19995"/>
              <a:lumOff val="1695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583F32-7ED5-4F40-B1F8-7E0B7FC9D365}">
      <dsp:nvSpPr>
        <dsp:cNvPr id="0" name=""/>
        <dsp:cNvSpPr/>
      </dsp:nvSpPr>
      <dsp:spPr>
        <a:xfrm>
          <a:off x="317420" y="1700958"/>
          <a:ext cx="4443889" cy="354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275211"/>
                <a:satOff val="-19995"/>
                <a:lumOff val="16955"/>
                <a:alphaOff val="0"/>
                <a:tint val="65000"/>
                <a:lumMod val="110000"/>
              </a:schemeClr>
            </a:gs>
            <a:gs pos="88000">
              <a:schemeClr val="accent2">
                <a:shade val="80000"/>
                <a:hueOff val="275211"/>
                <a:satOff val="-19995"/>
                <a:lumOff val="16955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accent5">
                  <a:lumMod val="75000"/>
                </a:schemeClr>
              </a:solidFill>
            </a:rPr>
            <a:t>Подвижные игры</a:t>
          </a:r>
          <a:endParaRPr lang="ru-RU" sz="2400" b="1" kern="1200" baseline="0" dirty="0">
            <a:solidFill>
              <a:schemeClr val="accent5">
                <a:lumMod val="75000"/>
              </a:schemeClr>
            </a:solidFill>
          </a:endParaRPr>
        </a:p>
      </dsp:txBody>
      <dsp:txXfrm>
        <a:off x="334713" y="1718251"/>
        <a:ext cx="4409303" cy="319654"/>
      </dsp:txXfrm>
    </dsp:sp>
    <dsp:sp modelId="{3031B05F-FADE-4585-A1CE-C01FC498E1FA}">
      <dsp:nvSpPr>
        <dsp:cNvPr id="0" name=""/>
        <dsp:cNvSpPr/>
      </dsp:nvSpPr>
      <dsp:spPr>
        <a:xfrm>
          <a:off x="0" y="2422398"/>
          <a:ext cx="634841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366949"/>
              <a:satOff val="-26659"/>
              <a:lumOff val="226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B0EE7-08B9-44DB-84E3-0057585388C0}">
      <dsp:nvSpPr>
        <dsp:cNvPr id="0" name=""/>
        <dsp:cNvSpPr/>
      </dsp:nvSpPr>
      <dsp:spPr>
        <a:xfrm>
          <a:off x="317420" y="2245278"/>
          <a:ext cx="4443889" cy="354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366949"/>
                <a:satOff val="-26659"/>
                <a:lumOff val="22606"/>
                <a:alphaOff val="0"/>
                <a:tint val="65000"/>
                <a:lumMod val="110000"/>
              </a:schemeClr>
            </a:gs>
            <a:gs pos="88000">
              <a:schemeClr val="accent2">
                <a:shade val="80000"/>
                <a:hueOff val="366949"/>
                <a:satOff val="-26659"/>
                <a:lumOff val="22606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accent5">
                  <a:lumMod val="75000"/>
                </a:schemeClr>
              </a:solidFill>
            </a:rPr>
            <a:t>Настольные игры</a:t>
          </a:r>
          <a:endParaRPr lang="ru-RU" sz="2400" b="1" kern="1200" baseline="0" dirty="0">
            <a:solidFill>
              <a:schemeClr val="accent5">
                <a:lumMod val="75000"/>
              </a:schemeClr>
            </a:solidFill>
          </a:endParaRPr>
        </a:p>
      </dsp:txBody>
      <dsp:txXfrm>
        <a:off x="334713" y="2262571"/>
        <a:ext cx="4409303" cy="319654"/>
      </dsp:txXfrm>
    </dsp:sp>
    <dsp:sp modelId="{DB5D28E1-E55B-4DE5-BEEA-83A13E984D98}">
      <dsp:nvSpPr>
        <dsp:cNvPr id="0" name=""/>
        <dsp:cNvSpPr/>
      </dsp:nvSpPr>
      <dsp:spPr>
        <a:xfrm>
          <a:off x="0" y="2966718"/>
          <a:ext cx="634841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458686"/>
              <a:satOff val="-33324"/>
              <a:lumOff val="2825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DC9CE-7FEA-43ED-BF25-78368C886AC8}">
      <dsp:nvSpPr>
        <dsp:cNvPr id="0" name=""/>
        <dsp:cNvSpPr/>
      </dsp:nvSpPr>
      <dsp:spPr>
        <a:xfrm>
          <a:off x="317420" y="2789598"/>
          <a:ext cx="4443889" cy="354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458686"/>
                <a:satOff val="-33324"/>
                <a:lumOff val="28258"/>
                <a:alphaOff val="0"/>
                <a:tint val="65000"/>
                <a:lumMod val="110000"/>
              </a:schemeClr>
            </a:gs>
            <a:gs pos="88000">
              <a:schemeClr val="accent2">
                <a:shade val="80000"/>
                <a:hueOff val="458686"/>
                <a:satOff val="-33324"/>
                <a:lumOff val="2825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accent5">
                  <a:lumMod val="75000"/>
                </a:schemeClr>
              </a:solidFill>
            </a:rPr>
            <a:t>Игры-драматизации</a:t>
          </a:r>
          <a:endParaRPr lang="ru-RU" sz="2400" b="1" kern="1200" baseline="0" dirty="0">
            <a:solidFill>
              <a:schemeClr val="accent5">
                <a:lumMod val="75000"/>
              </a:schemeClr>
            </a:solidFill>
          </a:endParaRPr>
        </a:p>
      </dsp:txBody>
      <dsp:txXfrm>
        <a:off x="334713" y="2806891"/>
        <a:ext cx="4409303" cy="319654"/>
      </dsp:txXfrm>
    </dsp:sp>
    <dsp:sp modelId="{F3F4190F-DD41-48A0-98C3-A81A1E285CD2}">
      <dsp:nvSpPr>
        <dsp:cNvPr id="0" name=""/>
        <dsp:cNvSpPr/>
      </dsp:nvSpPr>
      <dsp:spPr>
        <a:xfrm>
          <a:off x="0" y="3511038"/>
          <a:ext cx="634841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shade val="80000"/>
              <a:hueOff val="550423"/>
              <a:satOff val="-39989"/>
              <a:lumOff val="3390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7E40C-B57C-4C12-BB5B-DB5176FA6AF5}">
      <dsp:nvSpPr>
        <dsp:cNvPr id="0" name=""/>
        <dsp:cNvSpPr/>
      </dsp:nvSpPr>
      <dsp:spPr>
        <a:xfrm>
          <a:off x="317420" y="3333918"/>
          <a:ext cx="4443889" cy="35424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550423"/>
                <a:satOff val="-39989"/>
                <a:lumOff val="33909"/>
                <a:alphaOff val="0"/>
                <a:tint val="65000"/>
                <a:lumMod val="110000"/>
              </a:schemeClr>
            </a:gs>
            <a:gs pos="88000">
              <a:schemeClr val="accent2">
                <a:shade val="80000"/>
                <a:hueOff val="550423"/>
                <a:satOff val="-39989"/>
                <a:lumOff val="3390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968" tIns="0" rIns="167968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accent5">
                  <a:lumMod val="75000"/>
                </a:schemeClr>
              </a:solidFill>
            </a:rPr>
            <a:t>Игры-фантазии</a:t>
          </a:r>
          <a:endParaRPr lang="ru-RU" sz="2400" b="1" kern="1200" baseline="0" dirty="0">
            <a:solidFill>
              <a:schemeClr val="accent5">
                <a:lumMod val="75000"/>
              </a:schemeClr>
            </a:solidFill>
          </a:endParaRPr>
        </a:p>
      </dsp:txBody>
      <dsp:txXfrm>
        <a:off x="334713" y="3351211"/>
        <a:ext cx="4409303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248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59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44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8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56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962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49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1249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55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80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9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98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60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50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00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1E74-5621-43F0-99F8-75AE72BDEAEE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984709-CCDF-4929-848C-A1170FF6C2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86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48680"/>
            <a:ext cx="5515704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/>
              </a:rPr>
              <a:t>Особенности развития общения у детей </a:t>
            </a:r>
            <a:br>
              <a:rPr lang="ru-RU" sz="4000" b="1" dirty="0" smtClean="0">
                <a:effectLst/>
              </a:rPr>
            </a:br>
            <a:r>
              <a:rPr lang="ru-RU" sz="4000" b="1" dirty="0" smtClean="0">
                <a:effectLst/>
              </a:rPr>
              <a:t>раннего возраста</a:t>
            </a:r>
            <a:endParaRPr lang="ru-RU" sz="4000" b="1" dirty="0"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10617"/>
            <a:ext cx="4077072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987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</a:rPr>
              <a:t>Наблюдение за другими детьми и подражание им</a:t>
            </a:r>
            <a:r>
              <a:rPr lang="ru-RU" sz="2400" dirty="0">
                <a:effectLst/>
              </a:rPr>
              <a:t>.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2664296" cy="4663440"/>
          </a:xfrm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ctr">
              <a:buNone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К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этой категории действий (характерных как для общения с детьми, так и со взрослыми) относятся взгляд глаза в глаза, улыбки, вербальные формы общения.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320813"/>
            <a:ext cx="4606521" cy="3069814"/>
          </a:xfrm>
        </p:spPr>
      </p:pic>
    </p:spTree>
    <p:extLst>
      <p:ext uri="{BB962C8B-B14F-4D97-AF65-F5344CB8AC3E}">
        <p14:creationId xmlns:p14="http://schemas.microsoft.com/office/powerpoint/2010/main" val="2766979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</a:rPr>
              <a:t>Эмоционально окрашенные действия, характерные только для взаимодействия детей друг с другом.</a:t>
            </a:r>
            <a:r>
              <a:rPr lang="ru-RU" sz="2800" dirty="0">
                <a:effectLst/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128" y="2852936"/>
            <a:ext cx="5058753" cy="27380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930400"/>
            <a:ext cx="3657600" cy="491868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2000" dirty="0" smtClean="0"/>
          </a:p>
          <a:p>
            <a:pPr marL="82296" indent="0" algn="ctr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Эта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категория действий является специфической для детского общения и, как правило, не используется при контактах «взрослый — ребенок». Малыши прыгают вместе, хохочут, подражая друг другу, падают на пол и кривляются. Причем к этой категории относятся и негативные действия: дети пугают друг друга, дерутся, ссорятся. </a:t>
            </a:r>
          </a:p>
        </p:txBody>
      </p:sp>
    </p:spTree>
    <p:extLst>
      <p:ext uri="{BB962C8B-B14F-4D97-AF65-F5344CB8AC3E}">
        <p14:creationId xmlns:p14="http://schemas.microsoft.com/office/powerpoint/2010/main" val="1074512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b="1" dirty="0">
                <a:effectLst/>
              </a:rPr>
              <a:t>Овладение общением через развитие </a:t>
            </a:r>
            <a:r>
              <a:rPr lang="ru-RU" sz="2700" b="1" dirty="0" smtClean="0">
                <a:effectLst/>
              </a:rPr>
              <a:t/>
            </a:r>
            <a:br>
              <a:rPr lang="ru-RU" sz="2700" b="1" dirty="0" smtClean="0">
                <a:effectLst/>
              </a:rPr>
            </a:br>
            <a:r>
              <a:rPr lang="ru-RU" sz="2700" b="1" dirty="0" smtClean="0">
                <a:effectLst/>
              </a:rPr>
              <a:t>видов </a:t>
            </a:r>
            <a:r>
              <a:rPr lang="ru-RU" sz="2700" b="1" dirty="0">
                <a:effectLst/>
              </a:rPr>
              <a:t>деятельности.</a:t>
            </a: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r>
              <a:rPr lang="ru-RU" sz="2400" b="1" dirty="0">
                <a:effectLst/>
              </a:rPr>
              <a:t>Предметная деятельность и её роль в развитии малыша.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204864"/>
            <a:ext cx="7058745" cy="4522936"/>
          </a:xfrm>
        </p:spPr>
        <p:txBody>
          <a:bodyPr>
            <a:normAutofit fontScale="62500" lnSpcReduction="20000"/>
          </a:bodyPr>
          <a:lstStyle/>
          <a:p>
            <a:pPr marL="82296" indent="0" algn="just">
              <a:buNone/>
            </a:pPr>
            <a:r>
              <a:rPr lang="ru-RU" sz="2600" dirty="0" smtClean="0"/>
              <a:t>	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Действия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с предметами направлены в основном на такие их свойства как </a:t>
            </a:r>
            <a:r>
              <a:rPr lang="ru-RU" sz="2600" b="1" i="1" dirty="0">
                <a:solidFill>
                  <a:schemeClr val="accent5">
                    <a:lumMod val="75000"/>
                  </a:schemeClr>
                </a:solidFill>
              </a:rPr>
              <a:t>форма и величина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, именно эти признаки являются главными для ребёнка. Цвет в начале раннего детства не имеет особого значения для узнавания предметов. </a:t>
            </a:r>
            <a:endParaRPr lang="ru-RU" sz="2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	Особое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значение имеют действия, которые называют </a:t>
            </a:r>
            <a:r>
              <a:rPr lang="ru-RU" sz="2600" b="1" i="1" dirty="0" smtClean="0">
                <a:solidFill>
                  <a:schemeClr val="accent5">
                    <a:lumMod val="75000"/>
                  </a:schemeClr>
                </a:solidFill>
              </a:rPr>
              <a:t>соотносящими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. Это действия с двумя и более предметами, в которых необходимо учитывать и соотносить свойства разных объектов – их форму, величину, твёрдость, </a:t>
            </a: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местоположение</a:t>
            </a:r>
          </a:p>
          <a:p>
            <a:pPr marL="82296" indent="0" algn="just">
              <a:buNone/>
            </a:pPr>
            <a:r>
              <a:rPr lang="ru-RU" sz="2600" dirty="0" smtClean="0">
                <a:solidFill>
                  <a:schemeClr val="accent5">
                    <a:lumMod val="75000"/>
                  </a:schemeClr>
                </a:solidFill>
              </a:rPr>
              <a:t>	Предметная </a:t>
            </a:r>
            <a:r>
              <a:rPr lang="ru-RU" sz="2600" dirty="0">
                <a:solidFill>
                  <a:schemeClr val="accent5">
                    <a:lumMod val="75000"/>
                  </a:schemeClr>
                </a:solidFill>
              </a:rPr>
              <a:t>деятельность не ограничивается усвоением одних лишь бытовых навыков. Большое место в жизни ребенка одного-двух лет занимает чисто исследовательская деятельность. </a:t>
            </a:r>
            <a:endParaRPr lang="ru-RU" sz="26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900" b="1" i="1" dirty="0" smtClean="0">
                <a:solidFill>
                  <a:schemeClr val="accent5">
                    <a:lumMod val="75000"/>
                  </a:schemeClr>
                </a:solidFill>
              </a:rPr>
              <a:t>Обеспечить </a:t>
            </a:r>
            <a:r>
              <a:rPr lang="ru-RU" sz="2900" b="1" i="1" dirty="0">
                <a:solidFill>
                  <a:schemeClr val="accent5">
                    <a:lumMod val="75000"/>
                  </a:schemeClr>
                </a:solidFill>
              </a:rPr>
              <a:t>полноценное познавательное развитие ребенка, ввести его в мир культуры могут только взрослые, которые организуют стимулирующую развитие предметную среду, привлекают внимание малыша к новым предметам, знакомят с их назначением и учат пользоваться ими, поощряют и поддерживают детскую любознательность</a:t>
            </a:r>
            <a:r>
              <a:rPr lang="ru-RU" sz="2000" b="1" i="1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4318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283169"/>
            <a:ext cx="7498080" cy="850106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>
                <a:effectLst/>
              </a:rPr>
              <a:t>Овладение речью.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7498080" cy="5195664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раннем детстве развитие речи идет по двум линиям:</a:t>
            </a:r>
          </a:p>
          <a:p>
            <a:pPr lvl="0"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совершенствуется понимание речи взрослых;</a:t>
            </a:r>
          </a:p>
          <a:p>
            <a:pPr lvl="0"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формируется собственная активная речь ребенка.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На первых порах речь ребенка мало похожа на речь взрослого. Ее называют </a:t>
            </a: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автономной речью: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ребенок употребляет такие слова, которыми взрослые обычно не пользуются.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Овладение речью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- одно из главных событий в развитии ребёнка раннего возраста.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Потребность и необходимость говорить предполагает два главных условия: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потребность в общении со взрослым и потребность в предмете, который нужно назвать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. Ни то ни другое в отдельности к слову ещё не ведёт. И только ситуация предметного сотрудничества ребёнка со взрослым создаёт необходимость назвать предмет и значит произнести своё слово.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42064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</a:rPr>
              <a:t>Овладение речью открывает возможность </a:t>
            </a:r>
            <a:r>
              <a:rPr lang="ru-RU" sz="2400" b="1" i="1" dirty="0">
                <a:effectLst/>
              </a:rPr>
              <a:t>произвольного поведения ребёнка</a:t>
            </a:r>
            <a:r>
              <a:rPr lang="ru-RU" sz="2400" dirty="0">
                <a:effectLst/>
              </a:rPr>
              <a:t>.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	Первым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шагом к произвольному поведению является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выполнение речевых инструкций взрослого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. При выполнении речевых инструкций поведение ребёнка определяется не воспринимаемой ситуацией, а словом взрослого.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Вместе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 тем речь взрослого, даже если ребёнок хорошо её понимает,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далеко не сразу становится регулятором поведения ребёнка. </a:t>
            </a:r>
            <a:endParaRPr lang="ru-RU" sz="20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Важно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подчеркнуть, что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в раннем возрасте слово является более слабым побудителем и регулятором поведения, чем двигательные стереотипы ребёнка и непосредственно воспринимаемая ситуация.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Поэтому словесные указания, призывы или правила поведения в раннем возрасте не определяют действий ребёнка.</a:t>
            </a:r>
          </a:p>
          <a:p>
            <a:pPr marL="82296" indent="0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327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/>
          </a:bodyPr>
          <a:lstStyle/>
          <a:p>
            <a:pPr lvl="0" algn="ctr"/>
            <a:r>
              <a:rPr lang="ru-RU" sz="2400" b="1" dirty="0">
                <a:effectLst/>
              </a:rPr>
              <a:t>Развитие речи во время прогулки.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0860" y="908720"/>
            <a:ext cx="4752528" cy="5544616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Сопоставляя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, сравнивая увиденное и 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услышанное на прогулке, 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ребенок совершает первые наблюдения и открытия, учится мыслить и делать выводы. </a:t>
            </a:r>
            <a:r>
              <a:rPr lang="ru-RU" sz="1600" i="1" dirty="0">
                <a:solidFill>
                  <a:schemeClr val="accent5">
                    <a:lumMod val="75000"/>
                  </a:schemeClr>
                </a:solidFill>
              </a:rPr>
              <a:t>Причем звуки, услышанные на улице, оставляют в памяти малыша куда более сильное впечатление, чем домашние.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Желание поделиться им и заставляет его попробовать воспроизвести услышанное.</a:t>
            </a:r>
          </a:p>
          <a:p>
            <a:pPr marL="82296" indent="0" algn="just">
              <a:buNone/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</a:rPr>
              <a:t>	Впечатления </a:t>
            </a: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</a:rPr>
              <a:t>на прогулке - естественная ситуация для общения, которое так необходимо малышу для полноценного развития. В процессе общения со взрослым формируется представление о мироздании, воспитывается характер, развивается способность к эмоциональному восприятию мира. Речь дает возможность не только понимать, но и узнавать новое, сочинять новое - выполнять сложнейшие мыслительные действия, связанные с познанием окружающего мира.</a:t>
            </a: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320" y="908720"/>
            <a:ext cx="3486435" cy="2320416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388" y="3609873"/>
            <a:ext cx="3832578" cy="253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34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lvl="0" algn="ctr"/>
            <a:r>
              <a:rPr lang="ru-RU" sz="2400" b="1" dirty="0">
                <a:effectLst/>
              </a:rPr>
              <a:t>Виды игр и их важность при обучении общению.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183215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283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476959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Сюжетные игры.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55936"/>
            <a:ext cx="3456384" cy="554461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Для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того, чтобы игра возникла и развивалась полноценно, взрослые должны постоянно вовлекать в нее малыша, организуя совместные игры.</a:t>
            </a: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	Организуя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игровое общение, соблюдайте важное правило: не превращайте игру в занятие. Избегайте поучающего тона и замечаний. Старайтесь обогащать игру ребенка ненавязчиво, не прерывайте ее, а подключайтесь к ней, поощряя игровую инициативу ребенка.</a:t>
            </a:r>
          </a:p>
          <a:p>
            <a:pPr marL="82296" indent="0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88840"/>
            <a:ext cx="4134121" cy="3326674"/>
          </a:xfrm>
        </p:spPr>
      </p:pic>
    </p:spTree>
    <p:extLst>
      <p:ext uri="{BB962C8B-B14F-4D97-AF65-F5344CB8AC3E}">
        <p14:creationId xmlns:p14="http://schemas.microsoft.com/office/powerpoint/2010/main" val="4229816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575320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</a:rPr>
              <a:t>Эмоциональные игры</a:t>
            </a:r>
            <a:r>
              <a:rPr lang="ru-RU" sz="2800" i="1" dirty="0">
                <a:effectLst/>
              </a:rPr>
              <a:t>.</a:t>
            </a:r>
            <a:r>
              <a:rPr lang="ru-RU" sz="2800" dirty="0">
                <a:effectLst/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061028"/>
            <a:ext cx="4424418" cy="294776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3816424" cy="466344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sz="2000" dirty="0" smtClean="0"/>
              <a:t>	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К эмоциональным относятся </a:t>
            </a: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игры-забавы, потешки, например, "ладушки", "сорока-белобока", "коза рогатая" и др. Их содержание доступно и понятно малышам, они легко заучиваются и охотно воспроизводятся детьми. </a:t>
            </a:r>
            <a:endParaRPr lang="ru-RU" sz="23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Они </a:t>
            </a: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способствуют эмоциональному раскрепощению ребенка, развитию речи, воображения, произвольности действий, умения действовать синхронно с партнером. Играя с малышом в такие игры, побуждайте его повторять ваши движения и слова. </a:t>
            </a:r>
            <a:endParaRPr lang="ru-RU" sz="23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300" dirty="0" smtClean="0">
                <a:solidFill>
                  <a:schemeClr val="accent5">
                    <a:lumMod val="75000"/>
                  </a:schemeClr>
                </a:solidFill>
              </a:rPr>
              <a:t>Если </a:t>
            </a:r>
            <a:r>
              <a:rPr lang="ru-RU" sz="2300" dirty="0">
                <a:solidFill>
                  <a:schemeClr val="accent5">
                    <a:lumMod val="75000"/>
                  </a:schemeClr>
                </a:solidFill>
              </a:rPr>
              <a:t>у ребенка это не получается, возьмите его руки в свои и мягкими движениями изобразите соответствующее действие. </a:t>
            </a:r>
          </a:p>
          <a:p>
            <a:pPr marL="82296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7703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34455" y="620688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</a:rPr>
              <a:t>Подвижные игры.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2664296" cy="466344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ctr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ctr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Организуйте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подвижные игры с предметами и без предметов: в прятки, "догонялки", в игры с мячами, кеглями и пр. Включайте такие игры в воображаемые ситуации. </a:t>
            </a:r>
          </a:p>
          <a:p>
            <a:pPr marL="82296" indent="0" algn="ctr">
              <a:buNone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365732"/>
            <a:ext cx="4929362" cy="3286240"/>
          </a:xfrm>
        </p:spPr>
      </p:pic>
    </p:spTree>
    <p:extLst>
      <p:ext uri="{BB962C8B-B14F-4D97-AF65-F5344CB8AC3E}">
        <p14:creationId xmlns:p14="http://schemas.microsoft.com/office/powerpoint/2010/main" val="23324537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Что такое общение?</a:t>
            </a:r>
            <a:endParaRPr lang="ru-RU" sz="28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Общение – взаимодействие двух или более людей, направленное на согласование и объединение их усилий с целью налаживания отношений и достижения общего результата, один из важнейших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факторов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психического и социального развития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1735045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609600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</a:rPr>
              <a:t>Игры-драматизации</a:t>
            </a:r>
            <a:r>
              <a:rPr lang="ru-RU" sz="2800" i="1" dirty="0">
                <a:effectLst/>
              </a:rPr>
              <a:t>.</a:t>
            </a:r>
            <a:r>
              <a:rPr lang="ru-RU" sz="2800" dirty="0">
                <a:effectLst/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879" y="1930400"/>
            <a:ext cx="5096958" cy="344281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270000"/>
            <a:ext cx="2952328" cy="4751288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Рассказывая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ребенку сказку, не забывайте разыграть перед ним ее сюжет. Старайтесь, чтобы ваш голос и мимика были выразительными. Побуждайте ребенка содействовать вместе с персонажами. Слушание с опорой на действие помогает ребенку лучше понять речь взрослого, осознать смысл происходящего, пережить вместе с персонажами их чувства, выразить им сочувствие.</a:t>
            </a:r>
          </a:p>
        </p:txBody>
      </p:sp>
    </p:spTree>
    <p:extLst>
      <p:ext uri="{BB962C8B-B14F-4D97-AF65-F5344CB8AC3E}">
        <p14:creationId xmlns:p14="http://schemas.microsoft.com/office/powerpoint/2010/main" val="3871848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77513" y="476672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</a:rPr>
              <a:t>Игры-фантазии</a:t>
            </a:r>
            <a:r>
              <a:rPr lang="ru-RU" sz="2800" i="1" dirty="0">
                <a:effectLst/>
              </a:rPr>
              <a:t>.</a:t>
            </a:r>
            <a:r>
              <a:rPr lang="ru-RU" sz="2800" dirty="0">
                <a:effectLst/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270000"/>
            <a:ext cx="3657600" cy="5472608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	Организуйте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 ребенком игры, в которых он сможет изображать предметы живой и неживой природы, предметы рукотворного мира (изображайте вместе с ним снежинки, облака, осенние листья, самолет, машину и пр.). Читая ребенку детские стишки и рассказы, предлагайте ему изображать действия персонажей, имитировать их Присоединяйтесь к действиям малыша, играйте вместе.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Такие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игры будут побуждать ребенка повторять за вами стихотворные строчки, изображать поведение людей, животных, птиц, имитировать звуки, двигаться в ритм стихотворения или песенки, которую вы поете.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339364"/>
            <a:ext cx="4027748" cy="2685165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861048"/>
            <a:ext cx="3915725" cy="257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834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8600" y="636589"/>
            <a:ext cx="6347714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effectLst/>
              </a:rPr>
              <a:t>Настольные игры</a:t>
            </a:r>
            <a:r>
              <a:rPr lang="ru-RU" sz="2800" i="1" dirty="0">
                <a:effectLst/>
              </a:rPr>
              <a:t>.</a:t>
            </a:r>
            <a:r>
              <a:rPr lang="ru-RU" sz="2800" dirty="0">
                <a:effectLst/>
              </a:rPr>
              <a:t>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628800"/>
            <a:ext cx="4864998" cy="364064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1412776"/>
            <a:ext cx="3088110" cy="4968552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ru-RU" sz="2000" dirty="0" smtClean="0"/>
              <a:t>	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Даже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с самым маленьким ребенком можно играть в простые настольные игры, например, в лото.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Рассмотрите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вместе картинки, сообща назовите, что на них нарисовано. </a:t>
            </a:r>
            <a:endParaRPr lang="ru-RU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Покажите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малышу, как можно совмещать карточки с картинками на карте. Затем поиграйте вместе. </a:t>
            </a:r>
            <a:endParaRPr lang="ru-RU" sz="2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ругайте малыша за непонятливость. Эта непростая для него игра требует сосредоточения и умения действовать по представлению.</a:t>
            </a:r>
          </a:p>
          <a:p>
            <a:pPr marL="82296" indent="0">
              <a:buNone/>
            </a:pPr>
            <a:endParaRPr lang="ru-RU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51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260648"/>
            <a:ext cx="7498080" cy="1138456"/>
          </a:xfrm>
        </p:spPr>
        <p:txBody>
          <a:bodyPr>
            <a:normAutofit/>
          </a:bodyPr>
          <a:lstStyle/>
          <a:p>
            <a:pPr lvl="0" algn="ctr"/>
            <a:r>
              <a:rPr lang="ru-RU" sz="2800" b="1" dirty="0">
                <a:effectLst/>
              </a:rPr>
              <a:t>Дидактические игры.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980728"/>
            <a:ext cx="3088109" cy="540060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sz="2000" dirty="0" smtClean="0"/>
              <a:t>	</a:t>
            </a: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</a:rPr>
              <a:t>Дидактическая </a:t>
            </a:r>
            <a:r>
              <a:rPr lang="ru-RU" sz="2100" dirty="0">
                <a:solidFill>
                  <a:schemeClr val="accent5">
                    <a:lumMod val="75000"/>
                  </a:schemeClr>
                </a:solidFill>
              </a:rPr>
              <a:t>игра одновременно является формой обучения, наиболее характерной для маленьких детей. </a:t>
            </a: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</a:rPr>
              <a:t>Важное </a:t>
            </a:r>
            <a:r>
              <a:rPr lang="ru-RU" sz="2100" dirty="0">
                <a:solidFill>
                  <a:schemeClr val="accent5">
                    <a:lumMod val="75000"/>
                  </a:schemeClr>
                </a:solidFill>
              </a:rPr>
              <a:t>значение дидактической игры состоит в том, что она развивает самостоятельность и активность мышления и речи у детей.</a:t>
            </a:r>
          </a:p>
          <a:p>
            <a:pPr marL="82296" indent="0" algn="just">
              <a:buNone/>
            </a:pPr>
            <a:r>
              <a:rPr lang="ru-RU" sz="2100" dirty="0" smtClean="0">
                <a:solidFill>
                  <a:schemeClr val="accent5">
                    <a:lumMod val="75000"/>
                  </a:schemeClr>
                </a:solidFill>
              </a:rPr>
              <a:t>	Игровым </a:t>
            </a:r>
            <a:r>
              <a:rPr lang="ru-RU" sz="2100" dirty="0">
                <a:solidFill>
                  <a:schemeClr val="accent5">
                    <a:lumMod val="75000"/>
                  </a:schemeClr>
                </a:solidFill>
              </a:rPr>
              <a:t>действиям детей нужно учить. Лишь при этом условии игра приобретает обучающий характер и становится содержательной. В играх детей раннего возраста игровые действия одинаковы для всех участников и состоят из одного-двух действий.</a:t>
            </a:r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31540"/>
            <a:ext cx="4691475" cy="3518607"/>
          </a:xfrm>
        </p:spPr>
      </p:pic>
    </p:spTree>
    <p:extLst>
      <p:ext uri="{BB962C8B-B14F-4D97-AF65-F5344CB8AC3E}">
        <p14:creationId xmlns:p14="http://schemas.microsoft.com/office/powerpoint/2010/main" val="2992381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548680"/>
            <a:ext cx="6347714" cy="13208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b="1" dirty="0">
                <a:effectLst/>
              </a:rPr>
              <a:t>Чтение как форма общения с ребенком.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996" y="2204864"/>
            <a:ext cx="4247224" cy="318541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3657600" cy="491868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Чтобы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чтение и рассказывание было обучающим - необходимо соблюдать правило, чтобы дети видели лицо воспитателя, а не только слушать голос. </a:t>
            </a:r>
            <a:endParaRPr lang="ru-RU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	Вообще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, ребенок до 1-2-х лет воспринимает книжку как игрушку, а поэтому в ней самое главное - красочность, яркость иллюстраций, их крупный размер. Что касается текста под картинкой, будет вполне достаточно пары строчек на страницу, если это сказка, и четверостишия, если стихи.</a:t>
            </a: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	В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2 года чтение должно носить обязательный характер. Именно в этом возрасте у ребенка формируется культура чтения. </a:t>
            </a:r>
          </a:p>
        </p:txBody>
      </p:sp>
    </p:spTree>
    <p:extLst>
      <p:ext uri="{BB962C8B-B14F-4D97-AF65-F5344CB8AC3E}">
        <p14:creationId xmlns:p14="http://schemas.microsoft.com/office/powerpoint/2010/main" val="339310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8614"/>
            <a:ext cx="6984776" cy="92211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b="1" dirty="0">
                <a:effectLst/>
              </a:rPr>
              <a:t>Пять условий успешного общения с ребенком раннего возраста.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80561"/>
            <a:ext cx="7992888" cy="5760640"/>
          </a:xfrm>
        </p:spPr>
        <p:txBody>
          <a:bodyPr>
            <a:normAutofit fontScale="77500" lnSpcReduction="20000"/>
          </a:bodyPr>
          <a:lstStyle/>
          <a:p>
            <a:pPr marL="82296" lvl="0" indent="0" algn="just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Необходимость включения в детскую деятельность.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Универсальным методом воспитания является игра. Игра малышей требует непременного участия взрослого, который «заряжает» их интересом к деятельности, стимулирует и поддерживает их активность.</a:t>
            </a:r>
          </a:p>
          <a:p>
            <a:pPr marL="82296" lvl="0" indent="0" algn="just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Необходимость личной обращенности к ребенку.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В раннем возрасте индивидуальный подход имеет решающее значение, так как малыш способен воспринять только то воздействие взрослого, которое адресовано лично ему. Ребенку раннего возраста необходимы взгляд и глаза, обращение по имени, ласковое прикосновение, всё то, что свидетельствует о личном внимании и персональной обращенности взрослого.</a:t>
            </a:r>
          </a:p>
          <a:p>
            <a:pPr marL="82296" lvl="0" indent="0" algn="just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Неэффективность любых, чисто вербальных методов воспитания.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Слова воспитателя обязательно должны быть включены в контекст реальных действий, иметь яркую интонационную окраску, сопровождаться соответствующими действиями и движениями. Требуется повышенная чувствительность к состояниям малыша, выразительная мимика, артистизм.</a:t>
            </a:r>
          </a:p>
          <a:p>
            <a:pPr marL="82296" lvl="0" indent="0" algn="just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Необходимость принятия ребенка.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Крайне важны позитивное принятие и доброжелательность к детям, которая подразумевает положительное отношение не зависимо от того, что и как малыш делает.</a:t>
            </a:r>
          </a:p>
          <a:p>
            <a:pPr marL="82296" lvl="0" indent="0" algn="just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Необходимость эмпатии (сочувствия и сопереживания).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Признаком положительной эмпатии является облегчение и удовольствие от общения, которые испытывают оба партнера.</a:t>
            </a:r>
          </a:p>
          <a:p>
            <a:pPr marL="82296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2029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151943"/>
            <a:ext cx="734677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</a:rPr>
              <a:t>П</a:t>
            </a:r>
            <a:r>
              <a:rPr lang="ru-RU" sz="2800" b="1" dirty="0" smtClean="0">
                <a:effectLst/>
              </a:rPr>
              <a:t>ортрет </a:t>
            </a:r>
            <a:r>
              <a:rPr lang="ru-RU" sz="2800" b="1" dirty="0">
                <a:effectLst/>
              </a:rPr>
              <a:t>малыша, </a:t>
            </a: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имеющего </a:t>
            </a:r>
            <a:r>
              <a:rPr lang="ru-RU" sz="2800" b="1" dirty="0">
                <a:effectLst/>
              </a:rPr>
              <a:t>благополучный опыт общения </a:t>
            </a:r>
            <a:r>
              <a:rPr lang="ru-RU" sz="2800" b="1" dirty="0" smtClean="0">
                <a:effectLst/>
              </a:rPr>
              <a:t/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со </a:t>
            </a:r>
            <a:r>
              <a:rPr lang="ru-RU" sz="2800" b="1" dirty="0">
                <a:effectLst/>
              </a:rPr>
              <a:t>взрослыми.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72743"/>
            <a:ext cx="7890080" cy="5149552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Ребенок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Инициативен по отношению к взрослым – стремится привлечь их внимание к своим действиям, обращается за помощью и оценкой своих действий.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Настойчиво требует соучастия в своих делах.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Чувствителен к отношению значимых взрослых, к их оценке, умеет перестраивать свое поведение в зависимости от поведения взрослого, тонко различает похвалу и порицание.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Охотно подражает взрослым, старается выполнить их просьбы и инструкции.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Доверчиво и открыто относится к посторонним взрослым.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Проявляет ярко выраженную любознательность.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Умеет найти себе занятие, играет разнообразно и увлеченно.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Настойчив в достижении поставленной цели, преодолении трудностей в действиях с предметами.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Своевременно овладевает активной речью, пользуется ею в целях общения.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10812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15" y="58614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Выводы: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7818072" cy="5616624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. Потребность в общении со сверстниками складывается у детей на протяжении раннего возраста на основе потребностей в новых впечатлениях, в активной функционировании и в общении со взрослый.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. Развитие новой коммуникативной потребности проходит ряд генетических этапов: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а) на втором году жизни у детей наблюдается внимание друг к другу, скрашенное положительный эмоциями;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б) к концу второго года жизни появляется стремление ребенка привлечь к себе внимание сверстника и продемонстрировать ему свои успехи;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</a:rPr>
              <a:t>в) на третьем году жизни обнаруживается чувствительности детей к отношению сверстника, что приводит к окончательному оформлению потребности в общении с ним.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i="1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. Потребность в общении с ровесником выражает стремление ребенка к самопознанию путей свободного самовыражения в совместной деятельности с равный себе партнером, что создает благоприятные условии для выявления его творческих потенции.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	4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. Развитие потребности в общении между сверстникам поддается целенаправленному формированию; ведущая роль в этом процессе принадлежит взрослому.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619594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6646"/>
            <a:ext cx="6876256" cy="250629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effectLst/>
              </a:rPr>
              <a:t>Важно помнить, что общение является одним из условий психического развития ребенка. </a:t>
            </a:r>
            <a:r>
              <a:rPr lang="ru-RU" sz="2400" b="1" i="1" dirty="0" smtClean="0">
                <a:effectLst/>
              </a:rPr>
              <a:t/>
            </a:r>
            <a:br>
              <a:rPr lang="ru-RU" sz="2400" b="1" i="1" dirty="0" smtClean="0">
                <a:effectLst/>
              </a:rPr>
            </a:br>
            <a:r>
              <a:rPr lang="ru-RU" sz="2400" b="1" i="1" dirty="0" smtClean="0">
                <a:effectLst/>
              </a:rPr>
              <a:t>В </a:t>
            </a:r>
            <a:r>
              <a:rPr lang="ru-RU" sz="2400" b="1" i="1" dirty="0">
                <a:effectLst/>
              </a:rPr>
              <a:t>то же время оно не является врожденным видом деятельности. Поэтому только путем специально организованного обучения и воспитания можно достичь значительных успехов в развитии общения.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879545"/>
            <a:ext cx="7498080" cy="3395464"/>
          </a:xfrm>
        </p:spPr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Любите ребенка таким, каков он есть!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3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368" y="2060848"/>
            <a:ext cx="5486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12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00042"/>
            <a:ext cx="7498080" cy="142617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</a:rPr>
              <a:t>Основные достижения раннего детства:</a:t>
            </a:r>
            <a:br>
              <a:rPr lang="ru-RU" sz="2400" b="1" dirty="0" smtClean="0">
                <a:effectLst/>
              </a:rPr>
            </a:br>
            <a:r>
              <a:rPr lang="ru-RU" sz="2400" dirty="0">
                <a:effectLst/>
              </a:rPr>
              <a:t>овладение телом, овладение речью, 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>развитие </a:t>
            </a:r>
            <a:r>
              <a:rPr lang="ru-RU" sz="2400" dirty="0">
                <a:effectLst/>
              </a:rPr>
              <a:t>предметной деятельности.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6448760" cy="4619600"/>
          </a:xfrm>
        </p:spPr>
        <p:txBody>
          <a:bodyPr>
            <a:normAutofit fontScale="70000" lnSpcReduction="20000"/>
          </a:bodyPr>
          <a:lstStyle/>
          <a:p>
            <a:pPr marL="82296" indent="0" algn="just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Эти достижения проявляются: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телесной активности;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координированности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движений и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действий;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прямохождении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;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развитии соотносящих и орудийных действий;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бурном развитии речи;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развитии способности к замещению, символическим дей­ствиям и использованию знаков;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развитии наглядно-действенного, наглядно-образного и знакового мышления;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развитии воображения и памяти;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чувствовании себя источником воображения и воли;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выделении своего «Я»;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появлении так называемого чувства личности.</a:t>
            </a:r>
          </a:p>
          <a:p>
            <a:pPr marL="82296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495922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476672"/>
            <a:ext cx="7498080" cy="1008112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>
                <a:effectLst/>
              </a:rPr>
              <a:t>Психологические особенности детей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второго </a:t>
            </a:r>
            <a:r>
              <a:rPr lang="ru-RU" sz="2400" b="1" dirty="0">
                <a:effectLst/>
              </a:rPr>
              <a:t>года жизни.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marL="82296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Овладение ходьбой, которая меняет весь его облик и способствует быстрому сенсорному развитию, формирование второй сигнальной системы выделяют второй год как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особый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период раннего детства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82296" indent="0" algn="ctr">
              <a:spcBef>
                <a:spcPts val="0"/>
              </a:spcBef>
              <a:buNone/>
            </a:pP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Можно выделить линии развития, которые 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2-м году жизни формируются наиболее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интенсивно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ru-RU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понимание речи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взрослого;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развитие активной речи;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сенсорное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развитие;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развитие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игры и действий с предметами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развитие движений;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развитие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навыков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самостоятельности.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45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2400" b="1" dirty="0">
                <a:effectLst/>
              </a:rPr>
              <a:t>Особенности общения и межличностных </a:t>
            </a:r>
            <a:r>
              <a:rPr lang="ru-RU" sz="2400" b="1" dirty="0" smtClean="0">
                <a:effectLst/>
              </a:rPr>
              <a:t>отношений</a:t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 </a:t>
            </a:r>
            <a:r>
              <a:rPr lang="ru-RU" sz="2400" b="1" dirty="0">
                <a:effectLst/>
              </a:rPr>
              <a:t>у детей раннего возраста.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b="1" dirty="0"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654" y="2276128"/>
            <a:ext cx="5227209" cy="346859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3088110" cy="3880773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Характерная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черта психики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ребенка раннего возраста – особая эмоциональность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восприятия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окружающего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мира.</a:t>
            </a:r>
          </a:p>
          <a:p>
            <a:pPr marL="82296" indent="0" algn="ctr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Характерная 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особенность поведения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ребенка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ярко выраженная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ситуативность.</a:t>
            </a:r>
          </a:p>
          <a:p>
            <a:pPr marL="82296" indent="0" algn="ctr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Характерно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, что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дети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весьма слабо и поверхностно реагируют на индивидуальные качества другого ребенка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82296" indent="0" algn="ctr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Общение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детей раннего возраста можно назвать </a:t>
            </a:r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эмоционально-практическим взаимодействием. </a:t>
            </a:r>
          </a:p>
        </p:txBody>
      </p:sp>
    </p:spTree>
    <p:extLst>
      <p:ext uri="{BB962C8B-B14F-4D97-AF65-F5344CB8AC3E}">
        <p14:creationId xmlns:p14="http://schemas.microsoft.com/office/powerpoint/2010/main" val="1052297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6876256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effectLst/>
              </a:rPr>
              <a:t>Общение является основным условием развития ребенка, одним из наиболее важных моментов, определяющих развитие отношения </a:t>
            </a:r>
            <a:r>
              <a:rPr lang="ru-RU" sz="2400" b="1" dirty="0" smtClean="0">
                <a:effectLst/>
              </a:rPr>
              <a:t/>
            </a:r>
            <a:br>
              <a:rPr lang="ru-RU" sz="2400" b="1" dirty="0" smtClean="0">
                <a:effectLst/>
              </a:rPr>
            </a:br>
            <a:r>
              <a:rPr lang="ru-RU" sz="2400" b="1" dirty="0" smtClean="0">
                <a:effectLst/>
              </a:rPr>
              <a:t>детей </a:t>
            </a:r>
            <a:r>
              <a:rPr lang="ru-RU" sz="2400" b="1" dirty="0">
                <a:effectLst/>
              </a:rPr>
              <a:t>к взрослым.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95" y="1974850"/>
            <a:ext cx="7498080" cy="4187552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2000" dirty="0" smtClean="0"/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тепень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привязанности ребенка к взрослому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снижается, если  взрослый некорректно, неправильно относится к детям.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just">
              <a:buNone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Неправильно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– это значит: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без уважения к личности ребенка, т. е. в унижающих, оскорбительных формах общения с детьми;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без учета возрастных потребностей детей в нормальном отдыхе, в эмоциональном благополучии;</a:t>
            </a:r>
          </a:p>
          <a:p>
            <a:pPr marL="82296" indent="0" algn="just">
              <a:buNone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- без принятия и понимания ребенка, без доверия к нему.</a:t>
            </a:r>
          </a:p>
          <a:p>
            <a:pPr marL="82296" indent="0" algn="ctr">
              <a:buNone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</a:rPr>
              <a:t>Чтобы ребенок смог понимать других, общаться со взрослыми, взрослые должны гуманно относиться к ребенку, учить ребенка активно вступать в контакты с окружающими людьми и с уважением и любовью относиться к ребенку</a:t>
            </a:r>
            <a:r>
              <a:rPr lang="ru-RU" sz="2000" i="1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5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9444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Общение и сотрудничество ребёнка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со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взрослым.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458" y="2564904"/>
            <a:ext cx="3996308" cy="292729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484784"/>
            <a:ext cx="4433696" cy="466344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 совместной деятельности с ребёнком взрослый выполняет сразу несколько функций:</a:t>
            </a:r>
          </a:p>
          <a:p>
            <a:pPr lvl="0"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во-первых, взрослый даёт ребёнку смысл действий с предметом, его общественную функцию;</a:t>
            </a:r>
          </a:p>
          <a:p>
            <a:pPr lvl="0"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во-вторых, он организует действия и движения ребёнка, передаёт ему технические приёмы осуществления действия;</a:t>
            </a:r>
          </a:p>
          <a:p>
            <a:pPr lvl="0"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в-третьих, он через поощрения и порицания контролирует ход выполнения действий ребёнка</a:t>
            </a:r>
            <a:r>
              <a:rPr lang="ru-RU" sz="2000" dirty="0"/>
              <a:t>.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771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</a:rPr>
              <a:t> </a:t>
            </a:r>
            <a:r>
              <a:rPr lang="ru-RU" sz="2800" b="1" dirty="0">
                <a:effectLst/>
              </a:rPr>
              <a:t>Общение со сверстниками.</a:t>
            </a:r>
            <a:endParaRPr lang="ru-RU" sz="2800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7754" y="1251527"/>
            <a:ext cx="3240360" cy="4918680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Отношение к сверстнику как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к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«интересному объекту».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ctr">
              <a:buNone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Ребенок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рассматривает сверстника, его одежду, лицо, подходит близко к нему. Такие действия проявляются и по отношению к другим детям, и к взрослым, и даже к неодушевленным предметам. 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8" y="1700808"/>
            <a:ext cx="5123055" cy="3436682"/>
          </a:xfrm>
        </p:spPr>
      </p:pic>
    </p:spTree>
    <p:extLst>
      <p:ext uri="{BB962C8B-B14F-4D97-AF65-F5344CB8AC3E}">
        <p14:creationId xmlns:p14="http://schemas.microsoft.com/office/powerpoint/2010/main" val="13156281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</a:rPr>
              <a:t>Действия со сверстником как с игрушкой</a:t>
            </a:r>
            <a:r>
              <a:rPr lang="ru-RU" sz="2400" dirty="0">
                <a:effectLst/>
              </a:rPr>
              <a:t>.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105442"/>
            <a:ext cx="4106440" cy="416482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4636" y="1556792"/>
            <a:ext cx="3088110" cy="489654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82296" indent="0"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Причем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эти действия отличаются бесцеремонностью. При этом сопротивление «игрушки» вовсе не интересует малыша, ребенок может схватить ровесника за волосы, потрогать за нос, похлопать по лицу. Эта форма взаимодействия уже не встречается в общении со взрослыми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Такие же действия ребенок совершает и по отношению к животным.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77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1189</Words>
  <Application>Microsoft Office PowerPoint</Application>
  <PresentationFormat>Экран (4:3)</PresentationFormat>
  <Paragraphs>149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Trebuchet MS</vt:lpstr>
      <vt:lpstr>Wingdings</vt:lpstr>
      <vt:lpstr>Wingdings 3</vt:lpstr>
      <vt:lpstr>Аспект</vt:lpstr>
      <vt:lpstr>Особенности развития общения у детей  раннего возраста</vt:lpstr>
      <vt:lpstr>Что такое общение?</vt:lpstr>
      <vt:lpstr>Основные достижения раннего детства: овладение телом, овладение речью,  развитие предметной деятельности.</vt:lpstr>
      <vt:lpstr>Психологические особенности детей  второго года жизни. </vt:lpstr>
      <vt:lpstr>Особенности общения и межличностных отношений  у детей раннего возраста. </vt:lpstr>
      <vt:lpstr>Общение является основным условием развития ребенка, одним из наиболее важных моментов, определяющих развитие отношения  детей к взрослым. </vt:lpstr>
      <vt:lpstr>Общение и сотрудничество ребёнка  со взрослым. </vt:lpstr>
      <vt:lpstr> Общение со сверстниками.</vt:lpstr>
      <vt:lpstr>Действия со сверстником как с игрушкой.</vt:lpstr>
      <vt:lpstr>Наблюдение за другими детьми и подражание им. </vt:lpstr>
      <vt:lpstr>Эмоционально окрашенные действия, характерные только для взаимодействия детей друг с другом. </vt:lpstr>
      <vt:lpstr>Овладение общением через развитие  видов деятельности. Предметная деятельность и её роль в развитии малыша. </vt:lpstr>
      <vt:lpstr>Овладение речью. </vt:lpstr>
      <vt:lpstr>Овладение речью открывает возможность произвольного поведения ребёнка. </vt:lpstr>
      <vt:lpstr>Развитие речи во время прогулки. </vt:lpstr>
      <vt:lpstr>Виды игр и их важность при обучении общению. </vt:lpstr>
      <vt:lpstr>Сюжетные игры.</vt:lpstr>
      <vt:lpstr>Эмоциональные игры. </vt:lpstr>
      <vt:lpstr>Подвижные игры. </vt:lpstr>
      <vt:lpstr>Игры-драматизации. </vt:lpstr>
      <vt:lpstr>Игры-фантазии. </vt:lpstr>
      <vt:lpstr>Настольные игры. </vt:lpstr>
      <vt:lpstr>Дидактические игры. </vt:lpstr>
      <vt:lpstr>Чтение как форма общения с ребенком. </vt:lpstr>
      <vt:lpstr>Пять условий успешного общения с ребенком раннего возраста. </vt:lpstr>
      <vt:lpstr>Портрет малыша,  имеющего благополучный опыт общения  со взрослыми.</vt:lpstr>
      <vt:lpstr>Выводы:</vt:lpstr>
      <vt:lpstr>Важно помнить, что общение является одним из условий психического развития ребенка.  В то же время оно не является врожденным видом деятельности. Поэтому только путем специально организованного обучения и воспитания можно достичь значительных успехов в развитии общения.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развития общения у детей  второго года жизни.</dc:title>
  <dc:creator>Трали_Вали</dc:creator>
  <cp:lastModifiedBy>Пользователь</cp:lastModifiedBy>
  <cp:revision>5</cp:revision>
  <dcterms:created xsi:type="dcterms:W3CDTF">2017-11-06T14:17:31Z</dcterms:created>
  <dcterms:modified xsi:type="dcterms:W3CDTF">2021-04-04T15:02:56Z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671838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